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3" r:id="rId4"/>
  </p:sldMasterIdLst>
  <p:sldIdLst>
    <p:sldId id="257" r:id="rId5"/>
    <p:sldId id="264" r:id="rId6"/>
    <p:sldId id="263" r:id="rId7"/>
    <p:sldId id="278" r:id="rId8"/>
    <p:sldId id="266" r:id="rId9"/>
    <p:sldId id="262" r:id="rId10"/>
    <p:sldId id="270" r:id="rId11"/>
    <p:sldId id="267" r:id="rId12"/>
    <p:sldId id="265" r:id="rId13"/>
    <p:sldId id="268" r:id="rId14"/>
    <p:sldId id="269" r:id="rId15"/>
    <p:sldId id="275" r:id="rId16"/>
    <p:sldId id="271" r:id="rId17"/>
    <p:sldId id="276" r:id="rId18"/>
    <p:sldId id="272" r:id="rId19"/>
    <p:sldId id="273" r:id="rId20"/>
    <p:sldId id="274" r:id="rId21"/>
    <p:sldId id="277"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44529"/>
    <a:srgbClr val="2B3922"/>
    <a:srgbClr val="2E3722"/>
    <a:srgbClr val="FCF7F1"/>
    <a:srgbClr val="B8D233"/>
    <a:srgbClr val="5CC6D6"/>
    <a:srgbClr val="F8D22F"/>
    <a:srgbClr val="F03F2B"/>
    <a:srgbClr val="3488A0"/>
    <a:srgbClr val="57903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11A9E0C-7953-4E80-8CDE-EC0BAC58E616}" v="80" dt="2021-09-15T22:34:54.68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19" autoAdjust="0"/>
  </p:normalViewPr>
  <p:slideViewPr>
    <p:cSldViewPr snapToGrid="0">
      <p:cViewPr varScale="1">
        <p:scale>
          <a:sx n="86" d="100"/>
          <a:sy n="86" d="100"/>
        </p:scale>
        <p:origin x="562"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microsoft.com/office/2015/10/relationships/revisionInfo" Target="revisionInfo.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4DB13E-F722-4ED6-BB00-556651E95281}"/>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0" name="Rectangle 9"/>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7" name="Group 6">
            <a:extLst>
              <a:ext uri="{FF2B5EF4-FFF2-40B4-BE49-F238E27FC236}">
                <a16:creationId xmlns:a16="http://schemas.microsoft.com/office/drawing/2014/main" id="{E26428D7-C6F3-473D-A360-A3F5C3E8728C}"/>
              </a:ext>
            </a:extLst>
          </p:cNvPr>
          <p:cNvGrpSpPr/>
          <p:nvPr/>
        </p:nvGrpSpPr>
        <p:grpSpPr>
          <a:xfrm>
            <a:off x="5250180" y="1267730"/>
            <a:ext cx="1691640" cy="615934"/>
            <a:chOff x="5250180" y="1267730"/>
            <a:chExt cx="1691640" cy="615934"/>
          </a:xfrm>
        </p:grpSpPr>
        <p:cxnSp>
          <p:nvCxnSpPr>
            <p:cNvPr id="17" name="Straight Connector 16"/>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629103" y="2244830"/>
            <a:ext cx="8933796" cy="2437232"/>
          </a:xfrm>
        </p:spPr>
        <p:txBody>
          <a:bodyPr tIns="45720" bIns="45720" anchor="ctr">
            <a:normAutofit/>
          </a:bodyPr>
          <a:lstStyle>
            <a:lvl1pPr algn="ctr">
              <a:lnSpc>
                <a:spcPct val="83000"/>
              </a:lnSpc>
              <a:defRPr lang="en-US" sz="6800" b="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Subtitle 2"/>
          <p:cNvSpPr>
            <a:spLocks noGrp="1"/>
          </p:cNvSpPr>
          <p:nvPr>
            <p:ph type="subTitle" idx="1"/>
          </p:nvPr>
        </p:nvSpPr>
        <p:spPr>
          <a:xfrm>
            <a:off x="1629101" y="4682062"/>
            <a:ext cx="8936846" cy="457201"/>
          </a:xfrm>
        </p:spPr>
        <p:txBody>
          <a:bodyPr>
            <a:normAutofit/>
          </a:bodyPr>
          <a:lstStyle>
            <a:lvl1pPr marL="0" indent="0" algn="ctr">
              <a:spcBef>
                <a:spcPts val="0"/>
              </a:spcBef>
              <a:buNone/>
              <a:defRPr sz="1800" spc="80" baseline="0">
                <a:solidFill>
                  <a:schemeClr val="tx1">
                    <a:lumMod val="95000"/>
                    <a:lumOff val="5000"/>
                  </a:schemeClr>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0" name="Date Placeholder 19"/>
          <p:cNvSpPr>
            <a:spLocks noGrp="1"/>
          </p:cNvSpPr>
          <p:nvPr>
            <p:ph type="dt" sz="half" idx="10"/>
          </p:nvPr>
        </p:nvSpPr>
        <p:spPr>
          <a:xfrm>
            <a:off x="5318760" y="1341256"/>
            <a:ext cx="1554480" cy="485546"/>
          </a:xfrm>
        </p:spPr>
        <p:txBody>
          <a:bodyPr/>
          <a:lstStyle>
            <a:lvl1pPr algn="ctr">
              <a:defRPr sz="1300" spc="0" baseline="0">
                <a:solidFill>
                  <a:srgbClr val="FFFFFF"/>
                </a:solidFill>
                <a:latin typeface="+mn-lt"/>
              </a:defRPr>
            </a:lvl1pPr>
          </a:lstStyle>
          <a:p>
            <a:fld id="{EA0C0817-A112-4847-8014-A94B7D2A4EA3}" type="datetime1">
              <a:rPr lang="en-US" smtClean="0"/>
              <a:t>9/14/2021</a:t>
            </a:fld>
            <a:endParaRPr lang="en-US" dirty="0"/>
          </a:p>
        </p:txBody>
      </p:sp>
      <p:sp>
        <p:nvSpPr>
          <p:cNvPr id="21" name="Footer Placeholder 20"/>
          <p:cNvSpPr>
            <a:spLocks noGrp="1"/>
          </p:cNvSpPr>
          <p:nvPr>
            <p:ph type="ftr" sz="quarter" idx="11"/>
          </p:nvPr>
        </p:nvSpPr>
        <p:spPr>
          <a:xfrm>
            <a:off x="1629100" y="5177408"/>
            <a:ext cx="5730295" cy="228600"/>
          </a:xfrm>
        </p:spPr>
        <p:txBody>
          <a:bodyPr/>
          <a:lstStyle>
            <a:lvl1pPr algn="l">
              <a:defRPr>
                <a:solidFill>
                  <a:schemeClr val="tx1">
                    <a:lumMod val="85000"/>
                    <a:lumOff val="15000"/>
                  </a:schemeClr>
                </a:solidFill>
              </a:defRPr>
            </a:lvl1pPr>
          </a:lstStyle>
          <a:p>
            <a:endParaRPr lang="en-US" dirty="0"/>
          </a:p>
        </p:txBody>
      </p:sp>
      <p:sp>
        <p:nvSpPr>
          <p:cNvPr id="22" name="Slide Number Placeholder 21"/>
          <p:cNvSpPr>
            <a:spLocks noGrp="1"/>
          </p:cNvSpPr>
          <p:nvPr>
            <p:ph type="sldNum" sz="quarter" idx="12"/>
          </p:nvPr>
        </p:nvSpPr>
        <p:spPr>
          <a:xfrm>
            <a:off x="8606920" y="5177408"/>
            <a:ext cx="1955980"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41477701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32B432-ACDA-4023-A761-2BAB76577B62}" type="datetime1">
              <a:rPr lang="en-US" smtClean="0"/>
              <a:t>9/14/2021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1537087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A4A1889-E37C-4EC3-9E41-9DAD221CF389}"/>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23" name="Rectangle 22"/>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29156" y="2275165"/>
            <a:ext cx="8933688" cy="2406895"/>
          </a:xfrm>
        </p:spPr>
        <p:txBody>
          <a:bodyPr anchor="ctr">
            <a:normAutofit/>
          </a:bodyPr>
          <a:lstStyle>
            <a:lvl1pPr algn="ctr">
              <a:lnSpc>
                <a:spcPct val="83000"/>
              </a:lnSpc>
              <a:defRPr lang="en-US" sz="680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grpSp>
        <p:nvGrpSpPr>
          <p:cNvPr id="16" name="Group 15">
            <a:extLst>
              <a:ext uri="{FF2B5EF4-FFF2-40B4-BE49-F238E27FC236}">
                <a16:creationId xmlns:a16="http://schemas.microsoft.com/office/drawing/2014/main" id="{1683EB04-C23E-490C-A1A6-030CF79D23C8}"/>
              </a:ext>
            </a:extLst>
          </p:cNvPr>
          <p:cNvGrpSpPr/>
          <p:nvPr/>
        </p:nvGrpSpPr>
        <p:grpSpPr>
          <a:xfrm>
            <a:off x="5250180" y="1267730"/>
            <a:ext cx="1691640" cy="615934"/>
            <a:chOff x="5250180" y="1267730"/>
            <a:chExt cx="1691640" cy="615934"/>
          </a:xfrm>
        </p:grpSpPr>
        <p:cxnSp>
          <p:nvCxnSpPr>
            <p:cNvPr id="17" name="Straight Connector 16">
              <a:extLst>
                <a:ext uri="{FF2B5EF4-FFF2-40B4-BE49-F238E27FC236}">
                  <a16:creationId xmlns:a16="http://schemas.microsoft.com/office/drawing/2014/main" id="{F8A84C03-E1CA-4A4E-81D6-9BB0C335B7A0}"/>
                </a:ext>
              </a:extLst>
            </p:cNvPr>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A26FB5A-D5D1-4DAB-AC43-7F51A7F2D197}"/>
                </a:ext>
              </a:extLst>
            </p:cNvPr>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9303F14-E560-4C02-94F4-B4695FE26813}"/>
                </a:ext>
              </a:extLst>
            </p:cNvPr>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3" name="Text Placeholder 2"/>
          <p:cNvSpPr>
            <a:spLocks noGrp="1"/>
          </p:cNvSpPr>
          <p:nvPr>
            <p:ph type="body" idx="1"/>
          </p:nvPr>
        </p:nvSpPr>
        <p:spPr>
          <a:xfrm>
            <a:off x="1629156" y="4682062"/>
            <a:ext cx="8939784" cy="457200"/>
          </a:xfrm>
        </p:spPr>
        <p:txBody>
          <a:bodyPr anchor="t">
            <a:normAutofit/>
          </a:bodyPr>
          <a:lstStyle>
            <a:lvl1pPr marL="0" indent="0" algn="ctr">
              <a:buNone/>
              <a:tabLst>
                <a:tab pos="2633663" algn="l"/>
              </a:tabLst>
              <a:defRPr sz="1800">
                <a:solidFill>
                  <a:schemeClr val="tx1">
                    <a:lumMod val="95000"/>
                    <a:lumOff val="5000"/>
                  </a:schemeClr>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318760" y="1344502"/>
            <a:ext cx="1554480" cy="498781"/>
          </a:xfrm>
        </p:spPr>
        <p:txBody>
          <a:bodyPr/>
          <a:lstStyle>
            <a:lvl1pPr algn="ctr">
              <a:defRPr lang="en-US" sz="1300" kern="1200" spc="0" baseline="0">
                <a:solidFill>
                  <a:srgbClr val="FFFFFF"/>
                </a:solidFill>
                <a:latin typeface="+mn-lt"/>
                <a:ea typeface="+mn-ea"/>
                <a:cs typeface="+mn-cs"/>
              </a:defRPr>
            </a:lvl1pPr>
          </a:lstStyle>
          <a:p>
            <a:fld id="{D9C646AA-F36E-4540-911D-FFFC0A0EF24A}" type="datetime1">
              <a:rPr lang="en-US" smtClean="0"/>
              <a:t>9/14/2021</a:t>
            </a:fld>
            <a:endParaRPr lang="en-US" dirty="0"/>
          </a:p>
        </p:txBody>
      </p:sp>
      <p:sp>
        <p:nvSpPr>
          <p:cNvPr id="5" name="Footer Placeholder 4"/>
          <p:cNvSpPr>
            <a:spLocks noGrp="1"/>
          </p:cNvSpPr>
          <p:nvPr>
            <p:ph type="ftr" sz="quarter" idx="11"/>
          </p:nvPr>
        </p:nvSpPr>
        <p:spPr>
          <a:xfrm>
            <a:off x="1629157" y="5177408"/>
            <a:ext cx="5660134" cy="228600"/>
          </a:xfrm>
        </p:spPr>
        <p:txBody>
          <a:bodyPr/>
          <a:lstStyle>
            <a:lvl1pPr algn="l">
              <a:defRPr>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12"/>
          </p:nvPr>
        </p:nvSpPr>
        <p:spPr>
          <a:xfrm>
            <a:off x="8604504" y="5177408"/>
            <a:ext cx="1958339"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6060714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680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6176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9186D26-FA5F-4637-B602-B7C2DC34CFD4}" type="datetime1">
              <a:rPr lang="en-US" smtClean="0"/>
              <a:t>9/14/2021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7446721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9848" y="2074334"/>
            <a:ext cx="4663440" cy="640080"/>
          </a:xfrm>
        </p:spPr>
        <p:txBody>
          <a:bodyPr anchor="ctr">
            <a:normAutofit/>
          </a:bodyPr>
          <a:lstStyle>
            <a:lvl1pPr marL="0" indent="0" algn="l">
              <a:spcBef>
                <a:spcPts val="0"/>
              </a:spcBef>
              <a:buNone/>
              <a:defRPr sz="1900" b="1" i="0">
                <a:solidFill>
                  <a:schemeClr val="tx1"/>
                </a:solidFill>
                <a:latin typeface="+mn-lt"/>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92472"/>
            <a:ext cx="4663440" cy="3163825"/>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58712" y="2074334"/>
            <a:ext cx="4663440" cy="640080"/>
          </a:xfrm>
        </p:spPr>
        <p:txBody>
          <a:bodyPr anchor="ctr">
            <a:normAutofit/>
          </a:bodyPr>
          <a:lstStyle>
            <a:lvl1pPr marL="0" indent="0" algn="l">
              <a:spcBef>
                <a:spcPts val="0"/>
              </a:spcBef>
              <a:buNone/>
              <a:defRPr sz="1900" b="1">
                <a:solidFill>
                  <a:schemeClr val="tx1"/>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58712" y="2792471"/>
            <a:ext cx="4663440" cy="3164509"/>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A7F15D8-96D1-4781-BC50-CA8A088B2FE4}" type="datetime1">
              <a:rPr lang="en-US" smtClean="0"/>
              <a:t>9/14/2021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9299607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9A96C99-B8F8-4528-BD05-0E16E943DC09}" type="datetime1">
              <a:rPr lang="en-US" smtClean="0"/>
              <a:t>9/14/2021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6674131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636942-C211-4B28-8DBD-C953E00AF71B}" type="datetime1">
              <a:rPr lang="en-US" smtClean="0"/>
              <a:t>9/14/2021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9072471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5E1BBF9-8BEF-4353-BA68-30AAF9EBD8D8}"/>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5B941C21-2A5D-4912-AB06-1BB0C0EB6AE1}"/>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58200" y="607392"/>
            <a:ext cx="3161963" cy="1645920"/>
          </a:xfrm>
        </p:spPr>
        <p:txBody>
          <a:bodyPr anchor="b">
            <a:normAutofit/>
          </a:bodyPr>
          <a:lstStyle>
            <a:lvl1pPr algn="l" defTabSz="914400" rtl="0" eaLnBrk="1" latinLnBrk="0" hangingPunct="1">
              <a:lnSpc>
                <a:spcPct val="100000"/>
              </a:lnSpc>
              <a:spcBef>
                <a:spcPct val="0"/>
              </a:spcBef>
              <a:buNone/>
              <a:defRPr lang="en-US" sz="3200" b="0" kern="1200" cap="none" spc="0" baseline="0" dirty="0">
                <a:solidFill>
                  <a:schemeClr val="tx1"/>
                </a:solidFill>
                <a:effectLst/>
                <a:latin typeface="+mj-lt"/>
                <a:ea typeface="+mn-ea"/>
                <a:cs typeface="+mn-cs"/>
              </a:defRPr>
            </a:lvl1pPr>
          </a:lstStyle>
          <a:p>
            <a:r>
              <a:rPr lang="en-US"/>
              <a:t>Click to edit Master title style</a:t>
            </a:r>
            <a:endParaRPr lang="en-US" dirty="0"/>
          </a:p>
        </p:txBody>
      </p:sp>
      <p:sp>
        <p:nvSpPr>
          <p:cNvPr id="3" name="Content Placeholder 2"/>
          <p:cNvSpPr>
            <a:spLocks noGrp="1"/>
          </p:cNvSpPr>
          <p:nvPr>
            <p:ph idx="1"/>
          </p:nvPr>
        </p:nvSpPr>
        <p:spPr>
          <a:xfrm>
            <a:off x="685800" y="609600"/>
            <a:ext cx="6858000" cy="5334000"/>
          </a:xfrm>
        </p:spPr>
        <p:txBody>
          <a:bodyPr/>
          <a:lstStyle>
            <a:lvl1pPr>
              <a:defRPr sz="19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58200" y="2336800"/>
            <a:ext cx="3161963" cy="3606800"/>
          </a:xfrm>
        </p:spPr>
        <p:txBody>
          <a:bodyPr>
            <a:normAutofit/>
          </a:bodyPr>
          <a:lstStyle>
            <a:lvl1pPr marL="0" indent="0">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a:xfrm>
            <a:off x="5588000" y="6035040"/>
            <a:ext cx="1955800" cy="365760"/>
          </a:xfrm>
        </p:spPr>
        <p:txBody>
          <a:bodyPr/>
          <a:lstStyle>
            <a:lvl1pPr>
              <a:defRPr>
                <a:solidFill>
                  <a:schemeClr val="tx1">
                    <a:lumMod val="85000"/>
                    <a:lumOff val="15000"/>
                  </a:schemeClr>
                </a:solidFill>
              </a:defRPr>
            </a:lvl1pPr>
          </a:lstStyle>
          <a:p>
            <a:fld id="{7E8D12A6-918A-48BD-8CB9-CA713993B0EA}" type="datetime1">
              <a:rPr lang="en-US" smtClean="0"/>
              <a:t>9/14/2021</a:t>
            </a:fld>
            <a:endParaRPr lang="en-US" dirty="0"/>
          </a:p>
        </p:txBody>
      </p:sp>
      <p:sp>
        <p:nvSpPr>
          <p:cNvPr id="9" name="Footer Placeholder 8"/>
          <p:cNvSpPr>
            <a:spLocks noGrp="1"/>
          </p:cNvSpPr>
          <p:nvPr>
            <p:ph type="ftr" sz="quarter" idx="11"/>
          </p:nvPr>
        </p:nvSpPr>
        <p:spPr>
          <a:xfrm>
            <a:off x="685801" y="6035040"/>
            <a:ext cx="4584700" cy="365760"/>
          </a:xfrm>
        </p:spPr>
        <p:txBody>
          <a:bodyPr/>
          <a:lstStyle>
            <a:lvl1pPr algn="l">
              <a:defRPr/>
            </a:lvl1pPr>
          </a:lstStyle>
          <a:p>
            <a:endParaRPr lang="en-US" dirty="0"/>
          </a:p>
        </p:txBody>
      </p:sp>
      <p:sp>
        <p:nvSpPr>
          <p:cNvPr id="11" name="Slide Number Placeholder 10"/>
          <p:cNvSpPr>
            <a:spLocks noGrp="1"/>
          </p:cNvSpPr>
          <p:nvPr>
            <p:ph type="sldNum" sz="quarter" idx="12"/>
          </p:nvPr>
        </p:nvSpPr>
        <p:spPr>
          <a:xfrm>
            <a:off x="10396728" y="6035040"/>
            <a:ext cx="1223435" cy="36576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24886021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687CA98-D9C7-497F-A1DA-7D22F8753BCE}"/>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228599" y="237744"/>
            <a:ext cx="7696201" cy="6382512"/>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5" name="Date Placeholder 4"/>
          <p:cNvSpPr>
            <a:spLocks noGrp="1"/>
          </p:cNvSpPr>
          <p:nvPr>
            <p:ph type="dt" sz="half" idx="10"/>
          </p:nvPr>
        </p:nvSpPr>
        <p:spPr>
          <a:xfrm>
            <a:off x="5662337" y="6035040"/>
            <a:ext cx="2071963" cy="365760"/>
          </a:xfrm>
        </p:spPr>
        <p:txBody>
          <a:bodyPr/>
          <a:lstStyle>
            <a:lvl1pPr>
              <a:defRPr b="1">
                <a:solidFill>
                  <a:srgbClr val="FFFFFF"/>
                </a:solidFill>
                <a:effectLst>
                  <a:outerShdw blurRad="19050" dist="6350" dir="2700000" algn="tl" rotWithShape="0">
                    <a:prstClr val="black">
                      <a:alpha val="40000"/>
                    </a:prstClr>
                  </a:outerShdw>
                </a:effectLst>
              </a:defRPr>
            </a:lvl1pPr>
          </a:lstStyle>
          <a:p>
            <a:fld id="{E778CE86-875F-4587-BCF6-FA054AFC0D53}" type="datetime1">
              <a:rPr lang="en-US" smtClean="0"/>
              <a:pPr/>
              <a:t>9/14/2021</a:t>
            </a:fld>
            <a:endParaRPr lang="en-US" dirty="0"/>
          </a:p>
        </p:txBody>
      </p:sp>
      <p:sp>
        <p:nvSpPr>
          <p:cNvPr id="6" name="Footer Placeholder 5"/>
          <p:cNvSpPr>
            <a:spLocks noGrp="1"/>
          </p:cNvSpPr>
          <p:nvPr>
            <p:ph type="ftr" sz="quarter" idx="11"/>
          </p:nvPr>
        </p:nvSpPr>
        <p:spPr>
          <a:xfrm>
            <a:off x="612648" y="6035040"/>
            <a:ext cx="4588002" cy="365760"/>
          </a:xfrm>
        </p:spPr>
        <p:txBody>
          <a:bodyPr/>
          <a:lstStyle>
            <a:lvl1pPr marL="0" algn="r" defTabSz="914400" rtl="0" eaLnBrk="1" latinLnBrk="0" hangingPunct="1">
              <a:defRPr lang="en-US" sz="1000" b="1" kern="1200" dirty="0">
                <a:solidFill>
                  <a:srgbClr val="FFFFFF"/>
                </a:solidFill>
                <a:effectLst>
                  <a:outerShdw blurRad="19050" dist="6350" dir="2700000" algn="tl" rotWithShape="0">
                    <a:prstClr val="black">
                      <a:alpha val="40000"/>
                    </a:prstClr>
                  </a:outerShdw>
                </a:effectLst>
                <a:latin typeface="+mn-lt"/>
                <a:ea typeface="+mn-ea"/>
                <a:cs typeface="+mn-cs"/>
              </a:defRPr>
            </a:lvl1pPr>
          </a:lstStyle>
          <a:p>
            <a:pPr algn="l"/>
            <a:endParaRPr lang="en-US" dirty="0"/>
          </a:p>
        </p:txBody>
      </p:sp>
      <p:sp>
        <p:nvSpPr>
          <p:cNvPr id="7" name="Slide Number Placeholder 6"/>
          <p:cNvSpPr>
            <a:spLocks noGrp="1"/>
          </p:cNvSpPr>
          <p:nvPr>
            <p:ph type="sldNum" sz="quarter" idx="12"/>
          </p:nvPr>
        </p:nvSpPr>
        <p:spPr>
          <a:xfrm>
            <a:off x="10396728" y="6035040"/>
            <a:ext cx="1225296" cy="365760"/>
          </a:xfrm>
        </p:spPr>
        <p:txBody>
          <a:bodyPr/>
          <a:lstStyle/>
          <a:p>
            <a:fld id="{34B7E4EF-A1BD-40F4-AB7B-04F084DD991D}" type="slidenum">
              <a:rPr lang="en-US" smtClean="0"/>
              <a:t>‹#›</a:t>
            </a:fld>
            <a:endParaRPr lang="en-US" dirty="0"/>
          </a:p>
        </p:txBody>
      </p:sp>
      <p:sp>
        <p:nvSpPr>
          <p:cNvPr id="12" name="Rectangle 11">
            <a:extLst>
              <a:ext uri="{FF2B5EF4-FFF2-40B4-BE49-F238E27FC236}">
                <a16:creationId xmlns:a16="http://schemas.microsoft.com/office/drawing/2014/main" id="{F8B3D8CC-BB13-41A5-8F34-B8E84A4F9534}"/>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77250" y="603504"/>
            <a:ext cx="3144774" cy="1645920"/>
          </a:xfrm>
        </p:spPr>
        <p:txBody>
          <a:bodyPr anchor="b">
            <a:noAutofit/>
          </a:bodyPr>
          <a:lstStyle>
            <a:lvl1pPr algn="l">
              <a:lnSpc>
                <a:spcPct val="100000"/>
              </a:lnSpc>
              <a:defRPr sz="3200" b="0">
                <a:solidFill>
                  <a:schemeClr val="tx1"/>
                </a:solidFill>
                <a:latin typeface="+mj-lt"/>
              </a:defRPr>
            </a:lvl1pPr>
          </a:lstStyle>
          <a:p>
            <a:r>
              <a:rPr lang="en-US"/>
              <a:t>Click to edit Master title style</a:t>
            </a:r>
            <a:endParaRPr lang="en-US" dirty="0"/>
          </a:p>
        </p:txBody>
      </p:sp>
      <p:sp>
        <p:nvSpPr>
          <p:cNvPr id="4" name="Text Placeholder 3"/>
          <p:cNvSpPr>
            <a:spLocks noGrp="1"/>
          </p:cNvSpPr>
          <p:nvPr>
            <p:ph type="body" sz="half" idx="2"/>
          </p:nvPr>
        </p:nvSpPr>
        <p:spPr>
          <a:xfrm>
            <a:off x="8477250" y="2386584"/>
            <a:ext cx="3144774" cy="3511296"/>
          </a:xfrm>
        </p:spPr>
        <p:txBody>
          <a:bodyPr>
            <a:normAutofit/>
          </a:bodyPr>
          <a:lstStyle>
            <a:lvl1pPr marL="0" indent="0" algn="l">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6782230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94681D-2A4C-4A8D-B9B5-31D440D0328D}"/>
              </a:ext>
            </a:extLst>
          </p:cNvPr>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8" name="Rectangle 7"/>
          <p:cNvSpPr/>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6800" y="2103120"/>
            <a:ext cx="10058400" cy="384962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56794" y="6035040"/>
            <a:ext cx="2893045"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F6FA2B21-3FCD-4721-B95C-427943F61125}" type="datetime1">
              <a:rPr lang="en-US" smtClean="0"/>
              <a:t>9/14/2021</a:t>
            </a:fld>
            <a:endParaRPr lang="en-US" dirty="0"/>
          </a:p>
        </p:txBody>
      </p:sp>
      <p:sp>
        <p:nvSpPr>
          <p:cNvPr id="5" name="Footer Placeholder 4"/>
          <p:cNvSpPr>
            <a:spLocks noGrp="1"/>
          </p:cNvSpPr>
          <p:nvPr>
            <p:ph type="ftr" sz="quarter" idx="3"/>
          </p:nvPr>
        </p:nvSpPr>
        <p:spPr>
          <a:xfrm>
            <a:off x="1066800" y="6035040"/>
            <a:ext cx="5816600" cy="365760"/>
          </a:xfrm>
          <a:prstGeom prst="rect">
            <a:avLst/>
          </a:prstGeom>
        </p:spPr>
        <p:txBody>
          <a:bodyPr vert="horz" lIns="91440" tIns="45720" rIns="91440" bIns="45720" rtlCol="0" anchor="b"/>
          <a:lstStyle>
            <a:lvl1pPr algn="l">
              <a:defRPr sz="800">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4"/>
          </p:nvPr>
        </p:nvSpPr>
        <p:spPr>
          <a:xfrm>
            <a:off x="10287000" y="6035040"/>
            <a:ext cx="838200"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3811577630"/>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65" r:id="rId5"/>
    <p:sldLayoutId id="2147483671" r:id="rId6"/>
    <p:sldLayoutId id="2147483672" r:id="rId7"/>
    <p:sldLayoutId id="2147483662" r:id="rId8"/>
    <p:sldLayoutId id="2147483663" r:id="rId9"/>
  </p:sldLayoutIdLst>
  <p:hf sldNum="0" hdr="0" ftr="0" dt="0"/>
  <p:txStyles>
    <p:titleStyle>
      <a:lvl1pPr algn="l" defTabSz="914400" rtl="0" eaLnBrk="1" latinLnBrk="0" hangingPunct="1">
        <a:lnSpc>
          <a:spcPct val="90000"/>
        </a:lnSpc>
        <a:spcBef>
          <a:spcPct val="0"/>
        </a:spcBef>
        <a:buNone/>
        <a:defRPr lang="en-US" sz="4000" i="0" kern="1200" cap="none" spc="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10000"/>
        </a:lnSpc>
        <a:spcBef>
          <a:spcPts val="900"/>
        </a:spcBef>
        <a:spcAft>
          <a:spcPts val="0"/>
        </a:spcAft>
        <a:buClr>
          <a:schemeClr val="tx1">
            <a:lumMod val="85000"/>
            <a:lumOff val="15000"/>
          </a:schemeClr>
        </a:buClr>
        <a:buFont typeface="Garamond" pitchFamily="18" charset="0"/>
        <a:buChar char="◦"/>
        <a:defRPr sz="15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download.tensorflow.org/models/object_detection/tf2/20200711/ssd_mobilenet_v2_320x320_coco17_tpu-8.tar.gz" TargetMode="Externa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abstract image">
            <a:extLst>
              <a:ext uri="{FF2B5EF4-FFF2-40B4-BE49-F238E27FC236}">
                <a16:creationId xmlns:a16="http://schemas.microsoft.com/office/drawing/2014/main" id="{8045422F-7258-40AC-BD2E-2469AA448922}"/>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20" y="10"/>
            <a:ext cx="12191980" cy="6857990"/>
          </a:xfrm>
          <a:prstGeom prst="rect">
            <a:avLst/>
          </a:prstGeom>
        </p:spPr>
      </p:pic>
      <p:sp>
        <p:nvSpPr>
          <p:cNvPr id="82" name="Rectangle 81">
            <a:extLst>
              <a:ext uri="{FF2B5EF4-FFF2-40B4-BE49-F238E27FC236}">
                <a16:creationId xmlns:a16="http://schemas.microsoft.com/office/drawing/2014/main" id="{2644B391-9BFE-445C-A9EC-F544BB85FB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5067" y="1808532"/>
            <a:ext cx="5452527" cy="3240936"/>
          </a:xfrm>
          <a:prstGeom prst="rect">
            <a:avLst/>
          </a:prstGeom>
          <a:solidFill>
            <a:schemeClr val="bg1">
              <a:lumMod val="75000"/>
              <a:lumOff val="25000"/>
            </a:schemeClr>
          </a:solidFill>
          <a:ln w="6350" cap="sq" cmpd="sng" algn="ctr">
            <a:noFill/>
            <a:prstDash val="solid"/>
            <a:miter lim="800000"/>
          </a:ln>
          <a:effectLst/>
        </p:spPr>
      </p:sp>
      <p:sp>
        <p:nvSpPr>
          <p:cNvPr id="84" name="Rectangle 83">
            <a:extLst>
              <a:ext uri="{FF2B5EF4-FFF2-40B4-BE49-F238E27FC236}">
                <a16:creationId xmlns:a16="http://schemas.microsoft.com/office/drawing/2014/main" id="{80F26E69-87D9-4655-AE7B-280A87AA3C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61010" y="1975104"/>
            <a:ext cx="5120640" cy="2907792"/>
          </a:xfrm>
          <a:prstGeom prst="rect">
            <a:avLst/>
          </a:prstGeom>
          <a:noFill/>
          <a:ln w="6350" cap="sq" cmpd="sng" algn="ctr">
            <a:solidFill>
              <a:schemeClr val="tx1"/>
            </a:solidFill>
            <a:prstDash val="solid"/>
            <a:miter lim="800000"/>
          </a:ln>
          <a:effectLst>
            <a:softEdge rad="0"/>
          </a:effectLst>
        </p:spPr>
      </p:sp>
      <p:sp>
        <p:nvSpPr>
          <p:cNvPr id="2" name="Title 1">
            <a:extLst>
              <a:ext uri="{FF2B5EF4-FFF2-40B4-BE49-F238E27FC236}">
                <a16:creationId xmlns:a16="http://schemas.microsoft.com/office/drawing/2014/main" id="{18C3B467-088C-4F3D-A9A7-105C4E1E20CD}"/>
              </a:ext>
            </a:extLst>
          </p:cNvPr>
          <p:cNvSpPr>
            <a:spLocks noGrp="1"/>
          </p:cNvSpPr>
          <p:nvPr>
            <p:ph type="ctrTitle"/>
          </p:nvPr>
        </p:nvSpPr>
        <p:spPr>
          <a:xfrm>
            <a:off x="6033793" y="2355459"/>
            <a:ext cx="4775075" cy="1473958"/>
          </a:xfrm>
        </p:spPr>
        <p:txBody>
          <a:bodyPr>
            <a:normAutofit/>
          </a:bodyPr>
          <a:lstStyle/>
          <a:p>
            <a:r>
              <a:rPr lang="en-US" sz="2500" dirty="0">
                <a:solidFill>
                  <a:schemeClr val="tx1"/>
                </a:solidFill>
              </a:rPr>
              <a:t>CAMERA BASED INDOOR POSITIONING SYSTEM USING RASPBERRY PI</a:t>
            </a:r>
          </a:p>
        </p:txBody>
      </p:sp>
      <p:sp>
        <p:nvSpPr>
          <p:cNvPr id="3" name="Subtitle 2">
            <a:extLst>
              <a:ext uri="{FF2B5EF4-FFF2-40B4-BE49-F238E27FC236}">
                <a16:creationId xmlns:a16="http://schemas.microsoft.com/office/drawing/2014/main" id="{C8722DDC-8EEE-4A06-8DFE-B44871EAA2CF}"/>
              </a:ext>
            </a:extLst>
          </p:cNvPr>
          <p:cNvSpPr>
            <a:spLocks noGrp="1"/>
          </p:cNvSpPr>
          <p:nvPr>
            <p:ph type="subTitle" idx="1"/>
          </p:nvPr>
        </p:nvSpPr>
        <p:spPr>
          <a:xfrm>
            <a:off x="6033793" y="3829417"/>
            <a:ext cx="4775075" cy="726227"/>
          </a:xfrm>
        </p:spPr>
        <p:txBody>
          <a:bodyPr>
            <a:noAutofit/>
          </a:bodyPr>
          <a:lstStyle/>
          <a:p>
            <a:pPr>
              <a:spcAft>
                <a:spcPts val="600"/>
              </a:spcAft>
            </a:pPr>
            <a:r>
              <a:rPr lang="en-US" sz="1400" dirty="0">
                <a:solidFill>
                  <a:schemeClr val="tx1"/>
                </a:solidFill>
              </a:rPr>
              <a:t>AUTHOR – Cashin Green Martin Clement Joe</a:t>
            </a:r>
          </a:p>
          <a:p>
            <a:pPr>
              <a:spcAft>
                <a:spcPts val="600"/>
              </a:spcAft>
            </a:pPr>
            <a:r>
              <a:rPr lang="en-US" sz="1400" dirty="0">
                <a:solidFill>
                  <a:schemeClr val="tx1"/>
                </a:solidFill>
              </a:rPr>
              <a:t>Reg No - 200653343 </a:t>
            </a:r>
          </a:p>
          <a:p>
            <a:pPr>
              <a:spcAft>
                <a:spcPts val="600"/>
              </a:spcAft>
            </a:pPr>
            <a:r>
              <a:rPr lang="en-US" sz="1400" dirty="0">
                <a:solidFill>
                  <a:schemeClr val="tx1"/>
                </a:solidFill>
              </a:rPr>
              <a:t>PROJECT SUPERVISOR: Dr Francis Franklin</a:t>
            </a:r>
          </a:p>
        </p:txBody>
      </p:sp>
      <p:pic>
        <p:nvPicPr>
          <p:cNvPr id="1030" name="Picture 6">
            <a:extLst>
              <a:ext uri="{FF2B5EF4-FFF2-40B4-BE49-F238E27FC236}">
                <a16:creationId xmlns:a16="http://schemas.microsoft.com/office/drawing/2014/main" id="{7E2C5EED-F086-4D5F-9D24-B5725A83D9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738" y="5525154"/>
            <a:ext cx="3130731" cy="10370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4280759"/>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468AB-44A2-4550-BE86-C2CF6E85F945}"/>
              </a:ext>
            </a:extLst>
          </p:cNvPr>
          <p:cNvSpPr>
            <a:spLocks noGrp="1"/>
          </p:cNvSpPr>
          <p:nvPr>
            <p:ph type="title"/>
          </p:nvPr>
        </p:nvSpPr>
        <p:spPr>
          <a:xfrm>
            <a:off x="1066800" y="642594"/>
            <a:ext cx="10058400" cy="1371600"/>
          </a:xfrm>
        </p:spPr>
        <p:txBody>
          <a:bodyPr anchor="ctr">
            <a:normAutofit/>
          </a:bodyPr>
          <a:lstStyle/>
          <a:p>
            <a:r>
              <a:rPr lang="en-US" dirty="0"/>
              <a:t>Creation of Dataset</a:t>
            </a:r>
            <a:endParaRPr lang="en-GB" dirty="0"/>
          </a:p>
        </p:txBody>
      </p:sp>
      <p:sp>
        <p:nvSpPr>
          <p:cNvPr id="73" name="Text Placeholder 2">
            <a:extLst>
              <a:ext uri="{FF2B5EF4-FFF2-40B4-BE49-F238E27FC236}">
                <a16:creationId xmlns:a16="http://schemas.microsoft.com/office/drawing/2014/main" id="{AADB2108-17CD-4B10-B806-AB9F20B4EEFD}"/>
              </a:ext>
            </a:extLst>
          </p:cNvPr>
          <p:cNvSpPr>
            <a:spLocks noGrp="1"/>
          </p:cNvSpPr>
          <p:nvPr>
            <p:ph type="body" idx="1"/>
          </p:nvPr>
        </p:nvSpPr>
        <p:spPr>
          <a:xfrm>
            <a:off x="1069848" y="2074334"/>
            <a:ext cx="4663440" cy="640080"/>
          </a:xfrm>
        </p:spPr>
        <p:txBody>
          <a:bodyPr/>
          <a:lstStyle/>
          <a:p>
            <a:endParaRPr lang="en-US" dirty="0"/>
          </a:p>
        </p:txBody>
      </p:sp>
      <p:pic>
        <p:nvPicPr>
          <p:cNvPr id="5124" name="Picture 4">
            <a:extLst>
              <a:ext uri="{FF2B5EF4-FFF2-40B4-BE49-F238E27FC236}">
                <a16:creationId xmlns:a16="http://schemas.microsoft.com/office/drawing/2014/main" id="{AA857061-381F-4DE2-8955-7CE859AB6E3D}"/>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024793" y="2499968"/>
            <a:ext cx="5071207" cy="2548281"/>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75" name="Text Placeholder 4">
            <a:extLst>
              <a:ext uri="{FF2B5EF4-FFF2-40B4-BE49-F238E27FC236}">
                <a16:creationId xmlns:a16="http://schemas.microsoft.com/office/drawing/2014/main" id="{90ED64BF-F492-41FE-8861-0EE8BC903516}"/>
              </a:ext>
            </a:extLst>
          </p:cNvPr>
          <p:cNvSpPr>
            <a:spLocks noGrp="1"/>
          </p:cNvSpPr>
          <p:nvPr>
            <p:ph type="body" sz="quarter" idx="3"/>
          </p:nvPr>
        </p:nvSpPr>
        <p:spPr>
          <a:xfrm>
            <a:off x="6458712" y="2074334"/>
            <a:ext cx="4663440" cy="640080"/>
          </a:xfrm>
        </p:spPr>
        <p:txBody>
          <a:bodyPr/>
          <a:lstStyle/>
          <a:p>
            <a:endParaRPr lang="en-US"/>
          </a:p>
        </p:txBody>
      </p:sp>
      <p:sp>
        <p:nvSpPr>
          <p:cNvPr id="3" name="Content Placeholder 2">
            <a:extLst>
              <a:ext uri="{FF2B5EF4-FFF2-40B4-BE49-F238E27FC236}">
                <a16:creationId xmlns:a16="http://schemas.microsoft.com/office/drawing/2014/main" id="{A4C84CEA-03E3-4D54-8F62-BD900A142B43}"/>
              </a:ext>
            </a:extLst>
          </p:cNvPr>
          <p:cNvSpPr>
            <a:spLocks noGrp="1"/>
          </p:cNvSpPr>
          <p:nvPr>
            <p:ph sz="quarter" idx="4"/>
          </p:nvPr>
        </p:nvSpPr>
        <p:spPr>
          <a:xfrm>
            <a:off x="6458712" y="2792471"/>
            <a:ext cx="4663440" cy="3164509"/>
          </a:xfrm>
        </p:spPr>
        <p:txBody>
          <a:bodyPr>
            <a:normAutofit/>
          </a:bodyPr>
          <a:lstStyle/>
          <a:p>
            <a:pPr marL="285750" indent="-285750">
              <a:buFont typeface="Arial" panose="020B0604020202020204" pitchFamily="34" charset="0"/>
              <a:buChar char="•"/>
            </a:pPr>
            <a:r>
              <a:rPr lang="en-US" dirty="0"/>
              <a:t>The dataset is created by taking the samples of images that contains images.</a:t>
            </a:r>
          </a:p>
          <a:p>
            <a:pPr marL="285750" indent="-285750">
              <a:buFont typeface="Arial" panose="020B0604020202020204" pitchFamily="34" charset="0"/>
              <a:buChar char="•"/>
            </a:pPr>
            <a:r>
              <a:rPr lang="en-US" dirty="0"/>
              <a:t>The library used is </a:t>
            </a:r>
            <a:r>
              <a:rPr lang="en-US" dirty="0" err="1"/>
              <a:t>labelimg</a:t>
            </a:r>
            <a:r>
              <a:rPr lang="en-US" dirty="0"/>
              <a:t>.</a:t>
            </a:r>
          </a:p>
          <a:p>
            <a:pPr marL="285750" indent="-285750">
              <a:buFont typeface="Arial" panose="020B0604020202020204" pitchFamily="34" charset="0"/>
              <a:buChar char="•"/>
            </a:pPr>
            <a:r>
              <a:rPr lang="en-US" dirty="0"/>
              <a:t>It allows us to create the region for the R-CNN.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endParaRPr lang="en-US" dirty="0"/>
          </a:p>
          <a:p>
            <a:endParaRPr lang="en-US" dirty="0"/>
          </a:p>
          <a:p>
            <a:endParaRPr lang="en-GB" dirty="0"/>
          </a:p>
        </p:txBody>
      </p:sp>
    </p:spTree>
    <p:extLst>
      <p:ext uri="{BB962C8B-B14F-4D97-AF65-F5344CB8AC3E}">
        <p14:creationId xmlns:p14="http://schemas.microsoft.com/office/powerpoint/2010/main" val="15382546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B5CAC4-8B43-4983-A7CD-62D9E8729EA8}"/>
              </a:ext>
            </a:extLst>
          </p:cNvPr>
          <p:cNvSpPr>
            <a:spLocks noGrp="1"/>
          </p:cNvSpPr>
          <p:nvPr>
            <p:ph type="title"/>
          </p:nvPr>
        </p:nvSpPr>
        <p:spPr>
          <a:xfrm>
            <a:off x="1066800" y="642594"/>
            <a:ext cx="10058400" cy="1371600"/>
          </a:xfrm>
        </p:spPr>
        <p:txBody>
          <a:bodyPr anchor="ctr">
            <a:normAutofit/>
          </a:bodyPr>
          <a:lstStyle/>
          <a:p>
            <a:r>
              <a:rPr lang="en-US" dirty="0"/>
              <a:t>Object Detection</a:t>
            </a:r>
            <a:endParaRPr lang="en-GB" dirty="0"/>
          </a:p>
        </p:txBody>
      </p:sp>
      <p:sp>
        <p:nvSpPr>
          <p:cNvPr id="16" name="Content Placeholder 2">
            <a:extLst>
              <a:ext uri="{FF2B5EF4-FFF2-40B4-BE49-F238E27FC236}">
                <a16:creationId xmlns:a16="http://schemas.microsoft.com/office/drawing/2014/main" id="{D8F11AEF-7C3B-4E3D-82E8-4D16D4F82B32}"/>
              </a:ext>
            </a:extLst>
          </p:cNvPr>
          <p:cNvSpPr>
            <a:spLocks noGrp="1"/>
          </p:cNvSpPr>
          <p:nvPr>
            <p:ph sz="half" idx="1"/>
          </p:nvPr>
        </p:nvSpPr>
        <p:spPr>
          <a:xfrm>
            <a:off x="1066800" y="2103120"/>
            <a:ext cx="4663440" cy="3749040"/>
          </a:xfrm>
        </p:spPr>
        <p:txBody>
          <a:bodyPr/>
          <a:lstStyle/>
          <a:p>
            <a:r>
              <a:rPr lang="en-US" dirty="0"/>
              <a:t>Tensor output</a:t>
            </a:r>
          </a:p>
          <a:p>
            <a:r>
              <a:rPr lang="en-US" dirty="0"/>
              <a:t>Bounding box (YOLO) creation</a:t>
            </a:r>
          </a:p>
          <a:p>
            <a:r>
              <a:rPr lang="en-US" dirty="0"/>
              <a:t>The dimensions of the bounding box can be extracted</a:t>
            </a:r>
          </a:p>
          <a:p>
            <a:r>
              <a:rPr lang="en-US" dirty="0"/>
              <a:t>These values are taken and manipulated in equation[1].</a:t>
            </a:r>
          </a:p>
          <a:p>
            <a:endParaRPr lang="en-US" dirty="0"/>
          </a:p>
          <a:p>
            <a:endParaRPr lang="en-US" dirty="0"/>
          </a:p>
          <a:p>
            <a:endParaRPr lang="en-US" dirty="0"/>
          </a:p>
          <a:p>
            <a:endParaRPr lang="en-US" dirty="0"/>
          </a:p>
        </p:txBody>
      </p:sp>
      <p:pic>
        <p:nvPicPr>
          <p:cNvPr id="5" name="Content Placeholder 4" descr="A picture containing indoor&#10;&#10;Description automatically generated">
            <a:extLst>
              <a:ext uri="{FF2B5EF4-FFF2-40B4-BE49-F238E27FC236}">
                <a16:creationId xmlns:a16="http://schemas.microsoft.com/office/drawing/2014/main" id="{5E89AF7D-C2F8-4EA7-8301-FC08E0A73AA4}"/>
              </a:ext>
            </a:extLst>
          </p:cNvPr>
          <p:cNvPicPr>
            <a:picLocks noGrp="1" noChangeAspect="1"/>
          </p:cNvPicPr>
          <p:nvPr>
            <p:ph sz="half" idx="2"/>
          </p:nvPr>
        </p:nvPicPr>
        <p:blipFill>
          <a:blip r:embed="rId2"/>
          <a:stretch>
            <a:fillRect/>
          </a:stretch>
        </p:blipFill>
        <p:spPr>
          <a:xfrm>
            <a:off x="6461760" y="3103245"/>
            <a:ext cx="4663440" cy="1748790"/>
          </a:xfrm>
          <a:noFill/>
        </p:spPr>
      </p:pic>
    </p:spTree>
    <p:extLst>
      <p:ext uri="{BB962C8B-B14F-4D97-AF65-F5344CB8AC3E}">
        <p14:creationId xmlns:p14="http://schemas.microsoft.com/office/powerpoint/2010/main" val="5181038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AB3654-5676-438C-8EF8-C16120A78383}"/>
              </a:ext>
            </a:extLst>
          </p:cNvPr>
          <p:cNvSpPr>
            <a:spLocks noGrp="1"/>
          </p:cNvSpPr>
          <p:nvPr>
            <p:ph type="title"/>
          </p:nvPr>
        </p:nvSpPr>
        <p:spPr>
          <a:xfrm>
            <a:off x="1063752" y="678106"/>
            <a:ext cx="10058400" cy="640080"/>
          </a:xfrm>
        </p:spPr>
        <p:txBody>
          <a:bodyPr/>
          <a:lstStyle/>
          <a:p>
            <a:r>
              <a:rPr lang="en-US" dirty="0"/>
              <a:t>Accuracy of the model</a:t>
            </a:r>
            <a:endParaRPr lang="en-GB" dirty="0"/>
          </a:p>
        </p:txBody>
      </p:sp>
      <p:sp>
        <p:nvSpPr>
          <p:cNvPr id="3" name="Text Placeholder 2">
            <a:extLst>
              <a:ext uri="{FF2B5EF4-FFF2-40B4-BE49-F238E27FC236}">
                <a16:creationId xmlns:a16="http://schemas.microsoft.com/office/drawing/2014/main" id="{4F6A1AA5-B84A-452B-8C61-CDE30F22FCD3}"/>
              </a:ext>
            </a:extLst>
          </p:cNvPr>
          <p:cNvSpPr>
            <a:spLocks noGrp="1"/>
          </p:cNvSpPr>
          <p:nvPr>
            <p:ph type="body" idx="1"/>
          </p:nvPr>
        </p:nvSpPr>
        <p:spPr/>
        <p:txBody>
          <a:bodyPr/>
          <a:lstStyle/>
          <a:p>
            <a:r>
              <a:rPr lang="en-US" dirty="0"/>
              <a:t>For object detection</a:t>
            </a:r>
            <a:endParaRPr lang="en-GB" dirty="0"/>
          </a:p>
        </p:txBody>
      </p:sp>
      <p:sp>
        <p:nvSpPr>
          <p:cNvPr id="5" name="Text Placeholder 4">
            <a:extLst>
              <a:ext uri="{FF2B5EF4-FFF2-40B4-BE49-F238E27FC236}">
                <a16:creationId xmlns:a16="http://schemas.microsoft.com/office/drawing/2014/main" id="{6A2A513A-26E5-419C-88A0-F54B4E4165F6}"/>
              </a:ext>
            </a:extLst>
          </p:cNvPr>
          <p:cNvSpPr>
            <a:spLocks noGrp="1"/>
          </p:cNvSpPr>
          <p:nvPr>
            <p:ph type="body" sz="quarter" idx="3"/>
          </p:nvPr>
        </p:nvSpPr>
        <p:spPr/>
        <p:txBody>
          <a:bodyPr/>
          <a:lstStyle/>
          <a:p>
            <a:r>
              <a:rPr lang="en-US" dirty="0"/>
              <a:t>For the overall Dataset.</a:t>
            </a:r>
            <a:endParaRPr lang="en-GB" dirty="0"/>
          </a:p>
        </p:txBody>
      </p:sp>
      <p:pic>
        <p:nvPicPr>
          <p:cNvPr id="7" name="Content Placeholder 6">
            <a:extLst>
              <a:ext uri="{FF2B5EF4-FFF2-40B4-BE49-F238E27FC236}">
                <a16:creationId xmlns:a16="http://schemas.microsoft.com/office/drawing/2014/main" id="{41AAB22D-C688-4296-A87F-60A82FE429D0}"/>
              </a:ext>
            </a:extLst>
          </p:cNvPr>
          <p:cNvPicPr>
            <a:picLocks noGrp="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1273175" y="2888456"/>
            <a:ext cx="4184650" cy="2971800"/>
          </a:xfrm>
          <a:prstGeom prst="rect">
            <a:avLst/>
          </a:prstGeom>
          <a:noFill/>
          <a:ln>
            <a:noFill/>
          </a:ln>
        </p:spPr>
      </p:pic>
      <p:pic>
        <p:nvPicPr>
          <p:cNvPr id="8" name="Content Placeholder 7">
            <a:extLst>
              <a:ext uri="{FF2B5EF4-FFF2-40B4-BE49-F238E27FC236}">
                <a16:creationId xmlns:a16="http://schemas.microsoft.com/office/drawing/2014/main" id="{FEC4EE73-6940-4A19-A823-8581EB92DDD0}"/>
              </a:ext>
            </a:extLst>
          </p:cNvPr>
          <p:cNvPicPr>
            <a:picLocks noGrp="1"/>
          </p:cNvPicPr>
          <p:nvPr>
            <p:ph sz="quarter" idx="4"/>
          </p:nvPr>
        </p:nvPicPr>
        <p:blipFill>
          <a:blip r:embed="rId3">
            <a:extLst>
              <a:ext uri="{28A0092B-C50C-407E-A947-70E740481C1C}">
                <a14:useLocalDpi xmlns:a14="http://schemas.microsoft.com/office/drawing/2010/main" val="0"/>
              </a:ext>
            </a:extLst>
          </a:blip>
          <a:stretch>
            <a:fillRect/>
          </a:stretch>
        </p:blipFill>
        <p:spPr>
          <a:xfrm>
            <a:off x="6661150" y="2888456"/>
            <a:ext cx="4257675" cy="2971800"/>
          </a:xfrm>
          <a:prstGeom prst="rect">
            <a:avLst/>
          </a:prstGeom>
        </p:spPr>
      </p:pic>
    </p:spTree>
    <p:extLst>
      <p:ext uri="{BB962C8B-B14F-4D97-AF65-F5344CB8AC3E}">
        <p14:creationId xmlns:p14="http://schemas.microsoft.com/office/powerpoint/2010/main" val="42901194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A27FD1-126E-4B23-BD01-0B29523995C5}"/>
              </a:ext>
            </a:extLst>
          </p:cNvPr>
          <p:cNvSpPr>
            <a:spLocks noGrp="1"/>
          </p:cNvSpPr>
          <p:nvPr>
            <p:ph type="title"/>
          </p:nvPr>
        </p:nvSpPr>
        <p:spPr>
          <a:xfrm>
            <a:off x="1066800" y="642594"/>
            <a:ext cx="10058400" cy="866610"/>
          </a:xfrm>
        </p:spPr>
        <p:txBody>
          <a:bodyPr/>
          <a:lstStyle/>
          <a:p>
            <a:r>
              <a:rPr lang="en-US" dirty="0"/>
              <a:t>Results</a:t>
            </a:r>
            <a:endParaRPr lang="en-GB" dirty="0"/>
          </a:p>
        </p:txBody>
      </p:sp>
      <p:sp>
        <p:nvSpPr>
          <p:cNvPr id="3" name="Content Placeholder 2">
            <a:extLst>
              <a:ext uri="{FF2B5EF4-FFF2-40B4-BE49-F238E27FC236}">
                <a16:creationId xmlns:a16="http://schemas.microsoft.com/office/drawing/2014/main" id="{937A82D5-847A-45DE-9898-80FE688D52EE}"/>
              </a:ext>
            </a:extLst>
          </p:cNvPr>
          <p:cNvSpPr>
            <a:spLocks noGrp="1"/>
          </p:cNvSpPr>
          <p:nvPr>
            <p:ph sz="half" idx="1"/>
          </p:nvPr>
        </p:nvSpPr>
        <p:spPr>
          <a:xfrm>
            <a:off x="1066800" y="1624614"/>
            <a:ext cx="4663440" cy="4227546"/>
          </a:xfrm>
        </p:spPr>
        <p:txBody>
          <a:bodyPr/>
          <a:lstStyle/>
          <a:p>
            <a:r>
              <a:rPr lang="en-US" dirty="0"/>
              <a:t>The results are obtained, by plotting the values obtained vs values measured.</a:t>
            </a:r>
          </a:p>
          <a:p>
            <a:endParaRPr lang="en-GB" dirty="0"/>
          </a:p>
        </p:txBody>
      </p:sp>
      <p:pic>
        <p:nvPicPr>
          <p:cNvPr id="6" name="Content Placeholder 5" descr="Chart, line chart&#10;&#10;Description automatically generated">
            <a:extLst>
              <a:ext uri="{FF2B5EF4-FFF2-40B4-BE49-F238E27FC236}">
                <a16:creationId xmlns:a16="http://schemas.microsoft.com/office/drawing/2014/main" id="{0F177EF1-1753-4CD5-9619-F94425379901}"/>
              </a:ext>
            </a:extLst>
          </p:cNvPr>
          <p:cNvPicPr>
            <a:picLocks noGrp="1" noChangeAspect="1"/>
          </p:cNvPicPr>
          <p:nvPr>
            <p:ph sz="half" idx="2"/>
          </p:nvPr>
        </p:nvPicPr>
        <p:blipFill>
          <a:blip r:embed="rId2"/>
          <a:stretch>
            <a:fillRect/>
          </a:stretch>
        </p:blipFill>
        <p:spPr>
          <a:xfrm>
            <a:off x="6461762" y="2892267"/>
            <a:ext cx="4664075" cy="2959893"/>
          </a:xfrm>
        </p:spPr>
      </p:pic>
      <p:pic>
        <p:nvPicPr>
          <p:cNvPr id="8" name="Picture 7" descr="Chart, scatter chart&#10;&#10;Description automatically generated">
            <a:extLst>
              <a:ext uri="{FF2B5EF4-FFF2-40B4-BE49-F238E27FC236}">
                <a16:creationId xmlns:a16="http://schemas.microsoft.com/office/drawing/2014/main" id="{276C4178-91C4-4372-8925-C105320D747E}"/>
              </a:ext>
            </a:extLst>
          </p:cNvPr>
          <p:cNvPicPr>
            <a:picLocks noChangeAspect="1"/>
          </p:cNvPicPr>
          <p:nvPr/>
        </p:nvPicPr>
        <p:blipFill>
          <a:blip r:embed="rId3"/>
          <a:stretch>
            <a:fillRect/>
          </a:stretch>
        </p:blipFill>
        <p:spPr>
          <a:xfrm>
            <a:off x="811598" y="2794565"/>
            <a:ext cx="4918642" cy="3121446"/>
          </a:xfrm>
          <a:prstGeom prst="rect">
            <a:avLst/>
          </a:prstGeom>
        </p:spPr>
      </p:pic>
    </p:spTree>
    <p:extLst>
      <p:ext uri="{BB962C8B-B14F-4D97-AF65-F5344CB8AC3E}">
        <p14:creationId xmlns:p14="http://schemas.microsoft.com/office/powerpoint/2010/main" val="39824328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9D6370-4C42-4B8E-B9AF-92D5CF63F114}"/>
              </a:ext>
            </a:extLst>
          </p:cNvPr>
          <p:cNvSpPr>
            <a:spLocks noGrp="1"/>
          </p:cNvSpPr>
          <p:nvPr>
            <p:ph type="title"/>
          </p:nvPr>
        </p:nvSpPr>
        <p:spPr>
          <a:xfrm>
            <a:off x="1066799" y="642594"/>
            <a:ext cx="10058401" cy="1371604"/>
          </a:xfrm>
        </p:spPr>
        <p:txBody>
          <a:bodyPr/>
          <a:lstStyle/>
          <a:p>
            <a:r>
              <a:rPr lang="en-US" dirty="0"/>
              <a:t>Values obtained from trilateration algorithm.</a:t>
            </a:r>
            <a:endParaRPr lang="en-GB" dirty="0"/>
          </a:p>
        </p:txBody>
      </p:sp>
      <p:graphicFrame>
        <p:nvGraphicFramePr>
          <p:cNvPr id="5" name="Content Placeholder 4">
            <a:extLst>
              <a:ext uri="{FF2B5EF4-FFF2-40B4-BE49-F238E27FC236}">
                <a16:creationId xmlns:a16="http://schemas.microsoft.com/office/drawing/2014/main" id="{7D5DA423-4008-49A3-BDBC-9AA17D40760D}"/>
              </a:ext>
            </a:extLst>
          </p:cNvPr>
          <p:cNvGraphicFramePr>
            <a:graphicFrameLocks noGrp="1"/>
          </p:cNvGraphicFramePr>
          <p:nvPr>
            <p:ph sz="half" idx="1"/>
            <p:extLst>
              <p:ext uri="{D42A27DB-BD31-4B8C-83A1-F6EECF244321}">
                <p14:modId xmlns:p14="http://schemas.microsoft.com/office/powerpoint/2010/main" val="1745998317"/>
              </p:ext>
            </p:extLst>
          </p:nvPr>
        </p:nvGraphicFramePr>
        <p:xfrm>
          <a:off x="1066800" y="2014199"/>
          <a:ext cx="10058401" cy="3837960"/>
        </p:xfrm>
        <a:graphic>
          <a:graphicData uri="http://schemas.openxmlformats.org/drawingml/2006/table">
            <a:tbl>
              <a:tblPr firstRow="1" firstCol="1" bandRow="1">
                <a:tableStyleId>{5C22544A-7EE6-4342-B048-85BDC9FD1C3A}</a:tableStyleId>
              </a:tblPr>
              <a:tblGrid>
                <a:gridCol w="2011452">
                  <a:extLst>
                    <a:ext uri="{9D8B030D-6E8A-4147-A177-3AD203B41FA5}">
                      <a16:colId xmlns:a16="http://schemas.microsoft.com/office/drawing/2014/main" val="3440277589"/>
                    </a:ext>
                  </a:extLst>
                </a:gridCol>
                <a:gridCol w="2011452">
                  <a:extLst>
                    <a:ext uri="{9D8B030D-6E8A-4147-A177-3AD203B41FA5}">
                      <a16:colId xmlns:a16="http://schemas.microsoft.com/office/drawing/2014/main" val="75767678"/>
                    </a:ext>
                  </a:extLst>
                </a:gridCol>
                <a:gridCol w="2011452">
                  <a:extLst>
                    <a:ext uri="{9D8B030D-6E8A-4147-A177-3AD203B41FA5}">
                      <a16:colId xmlns:a16="http://schemas.microsoft.com/office/drawing/2014/main" val="1678506124"/>
                    </a:ext>
                  </a:extLst>
                </a:gridCol>
                <a:gridCol w="2011452">
                  <a:extLst>
                    <a:ext uri="{9D8B030D-6E8A-4147-A177-3AD203B41FA5}">
                      <a16:colId xmlns:a16="http://schemas.microsoft.com/office/drawing/2014/main" val="3543413928"/>
                    </a:ext>
                  </a:extLst>
                </a:gridCol>
                <a:gridCol w="2012593">
                  <a:extLst>
                    <a:ext uri="{9D8B030D-6E8A-4147-A177-3AD203B41FA5}">
                      <a16:colId xmlns:a16="http://schemas.microsoft.com/office/drawing/2014/main" val="3589284469"/>
                    </a:ext>
                  </a:extLst>
                </a:gridCol>
              </a:tblGrid>
              <a:tr h="479745">
                <a:tc>
                  <a:txBody>
                    <a:bodyPr/>
                    <a:lstStyle/>
                    <a:p>
                      <a:pPr algn="ctr">
                        <a:lnSpc>
                          <a:spcPct val="107000"/>
                        </a:lnSpc>
                        <a:spcAft>
                          <a:spcPts val="800"/>
                        </a:spcAft>
                      </a:pPr>
                      <a:r>
                        <a:rPr lang="it-IT" sz="2000" dirty="0">
                          <a:effectLst/>
                        </a:rPr>
                        <a:t>CAMERA 1</a:t>
                      </a:r>
                      <a:endParaRPr lang="en-GB"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57072" marR="57072" marT="0" marB="0"/>
                </a:tc>
                <a:tc>
                  <a:txBody>
                    <a:bodyPr/>
                    <a:lstStyle/>
                    <a:p>
                      <a:pPr algn="ctr">
                        <a:lnSpc>
                          <a:spcPct val="107000"/>
                        </a:lnSpc>
                        <a:spcAft>
                          <a:spcPts val="800"/>
                        </a:spcAft>
                      </a:pPr>
                      <a:r>
                        <a:rPr lang="it-IT" sz="2000">
                          <a:effectLst/>
                        </a:rPr>
                        <a:t>CAMERA 2</a:t>
                      </a:r>
                      <a:endParaRPr lang="en-GB" sz="2000">
                        <a:effectLst/>
                        <a:latin typeface="Calibri" panose="020F0502020204030204" pitchFamily="34" charset="0"/>
                        <a:ea typeface="Calibri" panose="020F0502020204030204" pitchFamily="34" charset="0"/>
                        <a:cs typeface="Times New Roman" panose="02020603050405020304" pitchFamily="18" charset="0"/>
                      </a:endParaRPr>
                    </a:p>
                  </a:txBody>
                  <a:tcPr marL="57072" marR="57072" marT="0" marB="0"/>
                </a:tc>
                <a:tc>
                  <a:txBody>
                    <a:bodyPr/>
                    <a:lstStyle/>
                    <a:p>
                      <a:pPr algn="ctr">
                        <a:lnSpc>
                          <a:spcPct val="107000"/>
                        </a:lnSpc>
                        <a:spcAft>
                          <a:spcPts val="800"/>
                        </a:spcAft>
                      </a:pPr>
                      <a:r>
                        <a:rPr lang="it-IT" sz="2000">
                          <a:effectLst/>
                        </a:rPr>
                        <a:t>CAMERA 3</a:t>
                      </a:r>
                      <a:endParaRPr lang="en-GB" sz="2000">
                        <a:effectLst/>
                        <a:latin typeface="Calibri" panose="020F0502020204030204" pitchFamily="34" charset="0"/>
                        <a:ea typeface="Calibri" panose="020F0502020204030204" pitchFamily="34" charset="0"/>
                        <a:cs typeface="Times New Roman" panose="02020603050405020304" pitchFamily="18" charset="0"/>
                      </a:endParaRPr>
                    </a:p>
                  </a:txBody>
                  <a:tcPr marL="57072" marR="57072" marT="0" marB="0"/>
                </a:tc>
                <a:tc>
                  <a:txBody>
                    <a:bodyPr/>
                    <a:lstStyle/>
                    <a:p>
                      <a:pPr algn="ctr">
                        <a:lnSpc>
                          <a:spcPct val="107000"/>
                        </a:lnSpc>
                        <a:spcAft>
                          <a:spcPts val="800"/>
                        </a:spcAft>
                      </a:pPr>
                      <a:r>
                        <a:rPr lang="it-IT" sz="2000">
                          <a:effectLst/>
                        </a:rPr>
                        <a:t>X</a:t>
                      </a:r>
                      <a:endParaRPr lang="en-GB" sz="2000">
                        <a:effectLst/>
                        <a:latin typeface="Calibri" panose="020F0502020204030204" pitchFamily="34" charset="0"/>
                        <a:ea typeface="Calibri" panose="020F0502020204030204" pitchFamily="34" charset="0"/>
                        <a:cs typeface="Times New Roman" panose="02020603050405020304" pitchFamily="18" charset="0"/>
                      </a:endParaRPr>
                    </a:p>
                  </a:txBody>
                  <a:tcPr marL="57072" marR="57072" marT="0" marB="0"/>
                </a:tc>
                <a:tc>
                  <a:txBody>
                    <a:bodyPr/>
                    <a:lstStyle/>
                    <a:p>
                      <a:pPr algn="ctr">
                        <a:lnSpc>
                          <a:spcPct val="107000"/>
                        </a:lnSpc>
                        <a:spcAft>
                          <a:spcPts val="800"/>
                        </a:spcAft>
                      </a:pPr>
                      <a:r>
                        <a:rPr lang="it-IT" sz="2000">
                          <a:effectLst/>
                        </a:rPr>
                        <a:t>Y</a:t>
                      </a:r>
                      <a:endParaRPr lang="en-GB" sz="2000">
                        <a:effectLst/>
                        <a:latin typeface="Calibri" panose="020F0502020204030204" pitchFamily="34" charset="0"/>
                        <a:ea typeface="Calibri" panose="020F0502020204030204" pitchFamily="34" charset="0"/>
                        <a:cs typeface="Times New Roman" panose="02020603050405020304" pitchFamily="18" charset="0"/>
                      </a:endParaRPr>
                    </a:p>
                  </a:txBody>
                  <a:tcPr marL="57072" marR="57072" marT="0" marB="0"/>
                </a:tc>
                <a:extLst>
                  <a:ext uri="{0D108BD9-81ED-4DB2-BD59-A6C34878D82A}">
                    <a16:rowId xmlns:a16="http://schemas.microsoft.com/office/drawing/2014/main" val="591865083"/>
                  </a:ext>
                </a:extLst>
              </a:tr>
              <a:tr h="479745">
                <a:tc>
                  <a:txBody>
                    <a:bodyPr/>
                    <a:lstStyle/>
                    <a:p>
                      <a:pPr algn="ctr">
                        <a:lnSpc>
                          <a:spcPct val="107000"/>
                        </a:lnSpc>
                        <a:spcAft>
                          <a:spcPts val="800"/>
                        </a:spcAft>
                      </a:pPr>
                      <a:r>
                        <a:rPr lang="it-IT" sz="2000" dirty="0">
                          <a:effectLst/>
                        </a:rPr>
                        <a:t>82.10</a:t>
                      </a:r>
                      <a:endParaRPr lang="en-GB"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57072" marR="57072" marT="0" marB="0"/>
                </a:tc>
                <a:tc>
                  <a:txBody>
                    <a:bodyPr/>
                    <a:lstStyle/>
                    <a:p>
                      <a:pPr algn="ctr">
                        <a:lnSpc>
                          <a:spcPct val="107000"/>
                        </a:lnSpc>
                        <a:spcAft>
                          <a:spcPts val="800"/>
                        </a:spcAft>
                      </a:pPr>
                      <a:r>
                        <a:rPr lang="it-IT" sz="2000">
                          <a:effectLst/>
                        </a:rPr>
                        <a:t>79.90</a:t>
                      </a:r>
                      <a:endParaRPr lang="en-GB" sz="2000">
                        <a:effectLst/>
                        <a:latin typeface="Calibri" panose="020F0502020204030204" pitchFamily="34" charset="0"/>
                        <a:ea typeface="Calibri" panose="020F0502020204030204" pitchFamily="34" charset="0"/>
                        <a:cs typeface="Times New Roman" panose="02020603050405020304" pitchFamily="18" charset="0"/>
                      </a:endParaRPr>
                    </a:p>
                  </a:txBody>
                  <a:tcPr marL="57072" marR="57072" marT="0" marB="0"/>
                </a:tc>
                <a:tc>
                  <a:txBody>
                    <a:bodyPr/>
                    <a:lstStyle/>
                    <a:p>
                      <a:pPr algn="ctr">
                        <a:lnSpc>
                          <a:spcPct val="107000"/>
                        </a:lnSpc>
                        <a:spcAft>
                          <a:spcPts val="800"/>
                        </a:spcAft>
                      </a:pPr>
                      <a:r>
                        <a:rPr lang="it-IT" sz="2000">
                          <a:effectLst/>
                        </a:rPr>
                        <a:t>67.33</a:t>
                      </a:r>
                      <a:endParaRPr lang="en-GB" sz="2000">
                        <a:effectLst/>
                        <a:latin typeface="Calibri" panose="020F0502020204030204" pitchFamily="34" charset="0"/>
                        <a:ea typeface="Calibri" panose="020F0502020204030204" pitchFamily="34" charset="0"/>
                        <a:cs typeface="Times New Roman" panose="02020603050405020304" pitchFamily="18" charset="0"/>
                      </a:endParaRPr>
                    </a:p>
                  </a:txBody>
                  <a:tcPr marL="57072" marR="57072" marT="0" marB="0"/>
                </a:tc>
                <a:tc>
                  <a:txBody>
                    <a:bodyPr/>
                    <a:lstStyle/>
                    <a:p>
                      <a:pPr algn="ctr">
                        <a:lnSpc>
                          <a:spcPct val="107000"/>
                        </a:lnSpc>
                        <a:spcAft>
                          <a:spcPts val="800"/>
                        </a:spcAft>
                      </a:pPr>
                      <a:r>
                        <a:rPr lang="it-IT" sz="2000">
                          <a:effectLst/>
                        </a:rPr>
                        <a:t>51.78</a:t>
                      </a:r>
                      <a:endParaRPr lang="en-GB" sz="2000">
                        <a:effectLst/>
                        <a:latin typeface="Calibri" panose="020F0502020204030204" pitchFamily="34" charset="0"/>
                        <a:ea typeface="Calibri" panose="020F0502020204030204" pitchFamily="34" charset="0"/>
                        <a:cs typeface="Times New Roman" panose="02020603050405020304" pitchFamily="18" charset="0"/>
                      </a:endParaRPr>
                    </a:p>
                  </a:txBody>
                  <a:tcPr marL="57072" marR="57072" marT="0" marB="0"/>
                </a:tc>
                <a:tc>
                  <a:txBody>
                    <a:bodyPr/>
                    <a:lstStyle/>
                    <a:p>
                      <a:pPr algn="ctr">
                        <a:lnSpc>
                          <a:spcPct val="107000"/>
                        </a:lnSpc>
                        <a:spcAft>
                          <a:spcPts val="800"/>
                        </a:spcAft>
                      </a:pPr>
                      <a:r>
                        <a:rPr lang="it-IT" sz="2000">
                          <a:effectLst/>
                        </a:rPr>
                        <a:t>57.46</a:t>
                      </a:r>
                      <a:endParaRPr lang="en-GB" sz="2000">
                        <a:effectLst/>
                        <a:latin typeface="Calibri" panose="020F0502020204030204" pitchFamily="34" charset="0"/>
                        <a:ea typeface="Calibri" panose="020F0502020204030204" pitchFamily="34" charset="0"/>
                        <a:cs typeface="Times New Roman" panose="02020603050405020304" pitchFamily="18" charset="0"/>
                      </a:endParaRPr>
                    </a:p>
                  </a:txBody>
                  <a:tcPr marL="57072" marR="57072" marT="0" marB="0"/>
                </a:tc>
                <a:extLst>
                  <a:ext uri="{0D108BD9-81ED-4DB2-BD59-A6C34878D82A}">
                    <a16:rowId xmlns:a16="http://schemas.microsoft.com/office/drawing/2014/main" val="3300972651"/>
                  </a:ext>
                </a:extLst>
              </a:tr>
              <a:tr h="479745">
                <a:tc>
                  <a:txBody>
                    <a:bodyPr/>
                    <a:lstStyle/>
                    <a:p>
                      <a:pPr algn="ctr">
                        <a:lnSpc>
                          <a:spcPct val="107000"/>
                        </a:lnSpc>
                        <a:spcAft>
                          <a:spcPts val="800"/>
                        </a:spcAft>
                      </a:pPr>
                      <a:r>
                        <a:rPr lang="it-IT" sz="2000" dirty="0">
                          <a:effectLst/>
                        </a:rPr>
                        <a:t>91.11</a:t>
                      </a:r>
                      <a:endParaRPr lang="en-GB"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57072" marR="57072" marT="0" marB="0"/>
                </a:tc>
                <a:tc>
                  <a:txBody>
                    <a:bodyPr/>
                    <a:lstStyle/>
                    <a:p>
                      <a:pPr algn="ctr">
                        <a:lnSpc>
                          <a:spcPct val="107000"/>
                        </a:lnSpc>
                        <a:spcAft>
                          <a:spcPts val="800"/>
                        </a:spcAft>
                      </a:pPr>
                      <a:r>
                        <a:rPr lang="it-IT" sz="2000" dirty="0">
                          <a:effectLst/>
                        </a:rPr>
                        <a:t>67.62</a:t>
                      </a:r>
                      <a:endParaRPr lang="en-GB"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57072" marR="57072" marT="0" marB="0"/>
                </a:tc>
                <a:tc>
                  <a:txBody>
                    <a:bodyPr/>
                    <a:lstStyle/>
                    <a:p>
                      <a:pPr algn="ctr">
                        <a:lnSpc>
                          <a:spcPct val="107000"/>
                        </a:lnSpc>
                        <a:spcAft>
                          <a:spcPts val="800"/>
                        </a:spcAft>
                      </a:pPr>
                      <a:r>
                        <a:rPr lang="it-IT" sz="2000">
                          <a:effectLst/>
                        </a:rPr>
                        <a:t>85</a:t>
                      </a:r>
                      <a:endParaRPr lang="en-GB" sz="2000">
                        <a:effectLst/>
                        <a:latin typeface="Calibri" panose="020F0502020204030204" pitchFamily="34" charset="0"/>
                        <a:ea typeface="Calibri" panose="020F0502020204030204" pitchFamily="34" charset="0"/>
                        <a:cs typeface="Times New Roman" panose="02020603050405020304" pitchFamily="18" charset="0"/>
                      </a:endParaRPr>
                    </a:p>
                  </a:txBody>
                  <a:tcPr marL="57072" marR="57072" marT="0" marB="0"/>
                </a:tc>
                <a:tc>
                  <a:txBody>
                    <a:bodyPr/>
                    <a:lstStyle/>
                    <a:p>
                      <a:pPr algn="ctr">
                        <a:lnSpc>
                          <a:spcPct val="107000"/>
                        </a:lnSpc>
                        <a:spcAft>
                          <a:spcPts val="800"/>
                        </a:spcAft>
                      </a:pPr>
                      <a:r>
                        <a:rPr lang="it-IT" sz="2000">
                          <a:effectLst/>
                        </a:rPr>
                        <a:t>68.64</a:t>
                      </a:r>
                      <a:endParaRPr lang="en-GB" sz="2000">
                        <a:effectLst/>
                        <a:latin typeface="Calibri" panose="020F0502020204030204" pitchFamily="34" charset="0"/>
                        <a:ea typeface="Calibri" panose="020F0502020204030204" pitchFamily="34" charset="0"/>
                        <a:cs typeface="Times New Roman" panose="02020603050405020304" pitchFamily="18" charset="0"/>
                      </a:endParaRPr>
                    </a:p>
                  </a:txBody>
                  <a:tcPr marL="57072" marR="57072" marT="0" marB="0"/>
                </a:tc>
                <a:tc>
                  <a:txBody>
                    <a:bodyPr/>
                    <a:lstStyle/>
                    <a:p>
                      <a:pPr algn="ctr">
                        <a:lnSpc>
                          <a:spcPct val="107000"/>
                        </a:lnSpc>
                        <a:spcAft>
                          <a:spcPts val="800"/>
                        </a:spcAft>
                      </a:pPr>
                      <a:r>
                        <a:rPr lang="it-IT" sz="2000">
                          <a:effectLst/>
                        </a:rPr>
                        <a:t>18</a:t>
                      </a:r>
                      <a:endParaRPr lang="en-GB" sz="2000">
                        <a:effectLst/>
                        <a:latin typeface="Calibri" panose="020F0502020204030204" pitchFamily="34" charset="0"/>
                        <a:ea typeface="Calibri" panose="020F0502020204030204" pitchFamily="34" charset="0"/>
                        <a:cs typeface="Times New Roman" panose="02020603050405020304" pitchFamily="18" charset="0"/>
                      </a:endParaRPr>
                    </a:p>
                  </a:txBody>
                  <a:tcPr marL="57072" marR="57072" marT="0" marB="0"/>
                </a:tc>
                <a:extLst>
                  <a:ext uri="{0D108BD9-81ED-4DB2-BD59-A6C34878D82A}">
                    <a16:rowId xmlns:a16="http://schemas.microsoft.com/office/drawing/2014/main" val="3261292140"/>
                  </a:ext>
                </a:extLst>
              </a:tr>
              <a:tr h="479745">
                <a:tc>
                  <a:txBody>
                    <a:bodyPr/>
                    <a:lstStyle/>
                    <a:p>
                      <a:pPr algn="ctr">
                        <a:lnSpc>
                          <a:spcPct val="107000"/>
                        </a:lnSpc>
                        <a:spcAft>
                          <a:spcPts val="800"/>
                        </a:spcAft>
                      </a:pPr>
                      <a:r>
                        <a:rPr lang="it-IT" sz="2000">
                          <a:effectLst/>
                        </a:rPr>
                        <a:t>94.79</a:t>
                      </a:r>
                      <a:endParaRPr lang="en-GB" sz="2000">
                        <a:effectLst/>
                        <a:latin typeface="Calibri" panose="020F0502020204030204" pitchFamily="34" charset="0"/>
                        <a:ea typeface="Calibri" panose="020F0502020204030204" pitchFamily="34" charset="0"/>
                        <a:cs typeface="Times New Roman" panose="02020603050405020304" pitchFamily="18" charset="0"/>
                      </a:endParaRPr>
                    </a:p>
                  </a:txBody>
                  <a:tcPr marL="57072" marR="57072" marT="0" marB="0"/>
                </a:tc>
                <a:tc>
                  <a:txBody>
                    <a:bodyPr/>
                    <a:lstStyle/>
                    <a:p>
                      <a:pPr algn="ctr">
                        <a:lnSpc>
                          <a:spcPct val="107000"/>
                        </a:lnSpc>
                        <a:spcAft>
                          <a:spcPts val="800"/>
                        </a:spcAft>
                      </a:pPr>
                      <a:r>
                        <a:rPr lang="it-IT" sz="2000" dirty="0">
                          <a:effectLst/>
                        </a:rPr>
                        <a:t>80.71</a:t>
                      </a:r>
                      <a:endParaRPr lang="en-GB"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57072" marR="57072" marT="0" marB="0"/>
                </a:tc>
                <a:tc>
                  <a:txBody>
                    <a:bodyPr/>
                    <a:lstStyle/>
                    <a:p>
                      <a:pPr algn="ctr">
                        <a:lnSpc>
                          <a:spcPct val="107000"/>
                        </a:lnSpc>
                        <a:spcAft>
                          <a:spcPts val="800"/>
                        </a:spcAft>
                      </a:pPr>
                      <a:r>
                        <a:rPr lang="it-IT" sz="2000">
                          <a:effectLst/>
                        </a:rPr>
                        <a:t>71.46</a:t>
                      </a:r>
                      <a:endParaRPr lang="en-GB" sz="2000">
                        <a:effectLst/>
                        <a:latin typeface="Calibri" panose="020F0502020204030204" pitchFamily="34" charset="0"/>
                        <a:ea typeface="Calibri" panose="020F0502020204030204" pitchFamily="34" charset="0"/>
                        <a:cs typeface="Times New Roman" panose="02020603050405020304" pitchFamily="18" charset="0"/>
                      </a:endParaRPr>
                    </a:p>
                  </a:txBody>
                  <a:tcPr marL="57072" marR="57072" marT="0" marB="0"/>
                </a:tc>
                <a:tc>
                  <a:txBody>
                    <a:bodyPr/>
                    <a:lstStyle/>
                    <a:p>
                      <a:pPr algn="ctr">
                        <a:lnSpc>
                          <a:spcPct val="107000"/>
                        </a:lnSpc>
                        <a:spcAft>
                          <a:spcPts val="800"/>
                        </a:spcAft>
                      </a:pPr>
                      <a:r>
                        <a:rPr lang="it-IT" sz="2000">
                          <a:effectLst/>
                        </a:rPr>
                        <a:t>62.35</a:t>
                      </a:r>
                      <a:endParaRPr lang="en-GB" sz="2000">
                        <a:effectLst/>
                        <a:latin typeface="Calibri" panose="020F0502020204030204" pitchFamily="34" charset="0"/>
                        <a:ea typeface="Calibri" panose="020F0502020204030204" pitchFamily="34" charset="0"/>
                        <a:cs typeface="Times New Roman" panose="02020603050405020304" pitchFamily="18" charset="0"/>
                      </a:endParaRPr>
                    </a:p>
                  </a:txBody>
                  <a:tcPr marL="57072" marR="57072" marT="0" marB="0"/>
                </a:tc>
                <a:tc>
                  <a:txBody>
                    <a:bodyPr/>
                    <a:lstStyle/>
                    <a:p>
                      <a:pPr algn="ctr">
                        <a:lnSpc>
                          <a:spcPct val="107000"/>
                        </a:lnSpc>
                        <a:spcAft>
                          <a:spcPts val="800"/>
                        </a:spcAft>
                      </a:pPr>
                      <a:r>
                        <a:rPr lang="it-IT" sz="2000">
                          <a:effectLst/>
                        </a:rPr>
                        <a:t>44.67</a:t>
                      </a:r>
                      <a:endParaRPr lang="en-GB" sz="2000">
                        <a:effectLst/>
                        <a:latin typeface="Calibri" panose="020F0502020204030204" pitchFamily="34" charset="0"/>
                        <a:ea typeface="Calibri" panose="020F0502020204030204" pitchFamily="34" charset="0"/>
                        <a:cs typeface="Times New Roman" panose="02020603050405020304" pitchFamily="18" charset="0"/>
                      </a:endParaRPr>
                    </a:p>
                  </a:txBody>
                  <a:tcPr marL="57072" marR="57072" marT="0" marB="0"/>
                </a:tc>
                <a:extLst>
                  <a:ext uri="{0D108BD9-81ED-4DB2-BD59-A6C34878D82A}">
                    <a16:rowId xmlns:a16="http://schemas.microsoft.com/office/drawing/2014/main" val="1911244471"/>
                  </a:ext>
                </a:extLst>
              </a:tr>
              <a:tr h="479745">
                <a:tc>
                  <a:txBody>
                    <a:bodyPr/>
                    <a:lstStyle/>
                    <a:p>
                      <a:pPr algn="ctr">
                        <a:lnSpc>
                          <a:spcPct val="107000"/>
                        </a:lnSpc>
                        <a:spcAft>
                          <a:spcPts val="800"/>
                        </a:spcAft>
                      </a:pPr>
                      <a:r>
                        <a:rPr lang="it-IT" sz="2000">
                          <a:effectLst/>
                        </a:rPr>
                        <a:t>77.39</a:t>
                      </a:r>
                      <a:endParaRPr lang="en-GB" sz="2000">
                        <a:effectLst/>
                        <a:latin typeface="Calibri" panose="020F0502020204030204" pitchFamily="34" charset="0"/>
                        <a:ea typeface="Calibri" panose="020F0502020204030204" pitchFamily="34" charset="0"/>
                        <a:cs typeface="Times New Roman" panose="02020603050405020304" pitchFamily="18" charset="0"/>
                      </a:endParaRPr>
                    </a:p>
                  </a:txBody>
                  <a:tcPr marL="57072" marR="57072" marT="0" marB="0"/>
                </a:tc>
                <a:tc>
                  <a:txBody>
                    <a:bodyPr/>
                    <a:lstStyle/>
                    <a:p>
                      <a:pPr algn="ctr">
                        <a:lnSpc>
                          <a:spcPct val="107000"/>
                        </a:lnSpc>
                        <a:spcAft>
                          <a:spcPts val="800"/>
                        </a:spcAft>
                      </a:pPr>
                      <a:r>
                        <a:rPr lang="it-IT" sz="2000" dirty="0">
                          <a:effectLst/>
                        </a:rPr>
                        <a:t>67.93</a:t>
                      </a:r>
                      <a:endParaRPr lang="en-GB"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57072" marR="57072" marT="0" marB="0"/>
                </a:tc>
                <a:tc>
                  <a:txBody>
                    <a:bodyPr/>
                    <a:lstStyle/>
                    <a:p>
                      <a:pPr algn="ctr">
                        <a:lnSpc>
                          <a:spcPct val="107000"/>
                        </a:lnSpc>
                        <a:spcAft>
                          <a:spcPts val="800"/>
                        </a:spcAft>
                      </a:pPr>
                      <a:r>
                        <a:rPr lang="it-IT" sz="2000">
                          <a:effectLst/>
                        </a:rPr>
                        <a:t>79.31</a:t>
                      </a:r>
                      <a:endParaRPr lang="en-GB" sz="2000">
                        <a:effectLst/>
                        <a:latin typeface="Calibri" panose="020F0502020204030204" pitchFamily="34" charset="0"/>
                        <a:ea typeface="Calibri" panose="020F0502020204030204" pitchFamily="34" charset="0"/>
                        <a:cs typeface="Times New Roman" panose="02020603050405020304" pitchFamily="18" charset="0"/>
                      </a:endParaRPr>
                    </a:p>
                  </a:txBody>
                  <a:tcPr marL="57072" marR="57072" marT="0" marB="0"/>
                </a:tc>
                <a:tc>
                  <a:txBody>
                    <a:bodyPr/>
                    <a:lstStyle/>
                    <a:p>
                      <a:pPr algn="ctr">
                        <a:lnSpc>
                          <a:spcPct val="107000"/>
                        </a:lnSpc>
                        <a:spcAft>
                          <a:spcPts val="800"/>
                        </a:spcAft>
                      </a:pPr>
                      <a:r>
                        <a:rPr lang="it-IT" sz="2000">
                          <a:effectLst/>
                        </a:rPr>
                        <a:t>48.49</a:t>
                      </a:r>
                      <a:endParaRPr lang="en-GB" sz="2000">
                        <a:effectLst/>
                        <a:latin typeface="Calibri" panose="020F0502020204030204" pitchFamily="34" charset="0"/>
                        <a:ea typeface="Calibri" panose="020F0502020204030204" pitchFamily="34" charset="0"/>
                        <a:cs typeface="Times New Roman" panose="02020603050405020304" pitchFamily="18" charset="0"/>
                      </a:endParaRPr>
                    </a:p>
                  </a:txBody>
                  <a:tcPr marL="57072" marR="57072" marT="0" marB="0"/>
                </a:tc>
                <a:tc>
                  <a:txBody>
                    <a:bodyPr/>
                    <a:lstStyle/>
                    <a:p>
                      <a:pPr algn="ctr">
                        <a:lnSpc>
                          <a:spcPct val="107000"/>
                        </a:lnSpc>
                        <a:spcAft>
                          <a:spcPts val="800"/>
                        </a:spcAft>
                      </a:pPr>
                      <a:r>
                        <a:rPr lang="it-IT" sz="2000">
                          <a:effectLst/>
                        </a:rPr>
                        <a:t>61.17</a:t>
                      </a:r>
                      <a:endParaRPr lang="en-GB" sz="2000">
                        <a:effectLst/>
                        <a:latin typeface="Calibri" panose="020F0502020204030204" pitchFamily="34" charset="0"/>
                        <a:ea typeface="Calibri" panose="020F0502020204030204" pitchFamily="34" charset="0"/>
                        <a:cs typeface="Times New Roman" panose="02020603050405020304" pitchFamily="18" charset="0"/>
                      </a:endParaRPr>
                    </a:p>
                  </a:txBody>
                  <a:tcPr marL="57072" marR="57072" marT="0" marB="0"/>
                </a:tc>
                <a:extLst>
                  <a:ext uri="{0D108BD9-81ED-4DB2-BD59-A6C34878D82A}">
                    <a16:rowId xmlns:a16="http://schemas.microsoft.com/office/drawing/2014/main" val="3182810081"/>
                  </a:ext>
                </a:extLst>
              </a:tr>
              <a:tr h="479745">
                <a:tc>
                  <a:txBody>
                    <a:bodyPr/>
                    <a:lstStyle/>
                    <a:p>
                      <a:pPr algn="ctr">
                        <a:lnSpc>
                          <a:spcPct val="107000"/>
                        </a:lnSpc>
                        <a:spcAft>
                          <a:spcPts val="800"/>
                        </a:spcAft>
                      </a:pPr>
                      <a:r>
                        <a:rPr lang="it-IT" sz="2000">
                          <a:effectLst/>
                        </a:rPr>
                        <a:t>66.31</a:t>
                      </a:r>
                      <a:endParaRPr lang="en-GB" sz="2000">
                        <a:effectLst/>
                        <a:latin typeface="Calibri" panose="020F0502020204030204" pitchFamily="34" charset="0"/>
                        <a:ea typeface="Calibri" panose="020F0502020204030204" pitchFamily="34" charset="0"/>
                        <a:cs typeface="Times New Roman" panose="02020603050405020304" pitchFamily="18" charset="0"/>
                      </a:endParaRPr>
                    </a:p>
                  </a:txBody>
                  <a:tcPr marL="57072" marR="57072" marT="0" marB="0"/>
                </a:tc>
                <a:tc>
                  <a:txBody>
                    <a:bodyPr/>
                    <a:lstStyle/>
                    <a:p>
                      <a:pPr algn="ctr">
                        <a:lnSpc>
                          <a:spcPct val="107000"/>
                        </a:lnSpc>
                        <a:spcAft>
                          <a:spcPts val="800"/>
                        </a:spcAft>
                      </a:pPr>
                      <a:r>
                        <a:rPr lang="it-IT" sz="2000">
                          <a:effectLst/>
                        </a:rPr>
                        <a:t>82.78</a:t>
                      </a:r>
                      <a:endParaRPr lang="en-GB" sz="2000">
                        <a:effectLst/>
                        <a:latin typeface="Calibri" panose="020F0502020204030204" pitchFamily="34" charset="0"/>
                        <a:ea typeface="Calibri" panose="020F0502020204030204" pitchFamily="34" charset="0"/>
                        <a:cs typeface="Times New Roman" panose="02020603050405020304" pitchFamily="18" charset="0"/>
                      </a:endParaRPr>
                    </a:p>
                  </a:txBody>
                  <a:tcPr marL="57072" marR="57072" marT="0" marB="0"/>
                </a:tc>
                <a:tc>
                  <a:txBody>
                    <a:bodyPr/>
                    <a:lstStyle/>
                    <a:p>
                      <a:pPr algn="ctr">
                        <a:lnSpc>
                          <a:spcPct val="107000"/>
                        </a:lnSpc>
                        <a:spcAft>
                          <a:spcPts val="800"/>
                        </a:spcAft>
                      </a:pPr>
                      <a:r>
                        <a:rPr lang="it-IT" sz="2000" dirty="0">
                          <a:effectLst/>
                        </a:rPr>
                        <a:t>66</a:t>
                      </a:r>
                      <a:endParaRPr lang="en-GB"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57072" marR="57072" marT="0" marB="0"/>
                </a:tc>
                <a:tc>
                  <a:txBody>
                    <a:bodyPr/>
                    <a:lstStyle/>
                    <a:p>
                      <a:pPr algn="ctr">
                        <a:lnSpc>
                          <a:spcPct val="107000"/>
                        </a:lnSpc>
                        <a:spcAft>
                          <a:spcPts val="800"/>
                        </a:spcAft>
                      </a:pPr>
                      <a:r>
                        <a:rPr lang="it-IT" sz="2000">
                          <a:effectLst/>
                        </a:rPr>
                        <a:t>37.72</a:t>
                      </a:r>
                      <a:endParaRPr lang="en-GB" sz="2000">
                        <a:effectLst/>
                        <a:latin typeface="Calibri" panose="020F0502020204030204" pitchFamily="34" charset="0"/>
                        <a:ea typeface="Calibri" panose="020F0502020204030204" pitchFamily="34" charset="0"/>
                        <a:cs typeface="Times New Roman" panose="02020603050405020304" pitchFamily="18" charset="0"/>
                      </a:endParaRPr>
                    </a:p>
                  </a:txBody>
                  <a:tcPr marL="57072" marR="57072" marT="0" marB="0"/>
                </a:tc>
                <a:tc>
                  <a:txBody>
                    <a:bodyPr/>
                    <a:lstStyle/>
                    <a:p>
                      <a:pPr algn="ctr">
                        <a:lnSpc>
                          <a:spcPct val="107000"/>
                        </a:lnSpc>
                        <a:spcAft>
                          <a:spcPts val="800"/>
                        </a:spcAft>
                      </a:pPr>
                      <a:r>
                        <a:rPr lang="it-IT" sz="2000">
                          <a:effectLst/>
                        </a:rPr>
                        <a:t>74.75</a:t>
                      </a:r>
                      <a:endParaRPr lang="en-GB" sz="2000">
                        <a:effectLst/>
                        <a:latin typeface="Calibri" panose="020F0502020204030204" pitchFamily="34" charset="0"/>
                        <a:ea typeface="Calibri" panose="020F0502020204030204" pitchFamily="34" charset="0"/>
                        <a:cs typeface="Times New Roman" panose="02020603050405020304" pitchFamily="18" charset="0"/>
                      </a:endParaRPr>
                    </a:p>
                  </a:txBody>
                  <a:tcPr marL="57072" marR="57072" marT="0" marB="0"/>
                </a:tc>
                <a:extLst>
                  <a:ext uri="{0D108BD9-81ED-4DB2-BD59-A6C34878D82A}">
                    <a16:rowId xmlns:a16="http://schemas.microsoft.com/office/drawing/2014/main" val="1811587698"/>
                  </a:ext>
                </a:extLst>
              </a:tr>
              <a:tr h="479745">
                <a:tc>
                  <a:txBody>
                    <a:bodyPr/>
                    <a:lstStyle/>
                    <a:p>
                      <a:pPr algn="ctr">
                        <a:lnSpc>
                          <a:spcPct val="107000"/>
                        </a:lnSpc>
                        <a:spcAft>
                          <a:spcPts val="800"/>
                        </a:spcAft>
                      </a:pPr>
                      <a:r>
                        <a:rPr lang="it-IT" sz="2000">
                          <a:effectLst/>
                        </a:rPr>
                        <a:t>93.22</a:t>
                      </a:r>
                      <a:endParaRPr lang="en-GB" sz="2000">
                        <a:effectLst/>
                        <a:latin typeface="Calibri" panose="020F0502020204030204" pitchFamily="34" charset="0"/>
                        <a:ea typeface="Calibri" panose="020F0502020204030204" pitchFamily="34" charset="0"/>
                        <a:cs typeface="Times New Roman" panose="02020603050405020304" pitchFamily="18" charset="0"/>
                      </a:endParaRPr>
                    </a:p>
                  </a:txBody>
                  <a:tcPr marL="57072" marR="57072" marT="0" marB="0"/>
                </a:tc>
                <a:tc>
                  <a:txBody>
                    <a:bodyPr/>
                    <a:lstStyle/>
                    <a:p>
                      <a:pPr algn="ctr">
                        <a:lnSpc>
                          <a:spcPct val="107000"/>
                        </a:lnSpc>
                        <a:spcAft>
                          <a:spcPts val="800"/>
                        </a:spcAft>
                      </a:pPr>
                      <a:r>
                        <a:rPr lang="it-IT" sz="2000">
                          <a:effectLst/>
                        </a:rPr>
                        <a:t>80.83</a:t>
                      </a:r>
                      <a:endParaRPr lang="en-GB" sz="2000">
                        <a:effectLst/>
                        <a:latin typeface="Calibri" panose="020F0502020204030204" pitchFamily="34" charset="0"/>
                        <a:ea typeface="Calibri" panose="020F0502020204030204" pitchFamily="34" charset="0"/>
                        <a:cs typeface="Times New Roman" panose="02020603050405020304" pitchFamily="18" charset="0"/>
                      </a:endParaRPr>
                    </a:p>
                  </a:txBody>
                  <a:tcPr marL="57072" marR="57072" marT="0" marB="0"/>
                </a:tc>
                <a:tc>
                  <a:txBody>
                    <a:bodyPr/>
                    <a:lstStyle/>
                    <a:p>
                      <a:pPr algn="ctr">
                        <a:lnSpc>
                          <a:spcPct val="107000"/>
                        </a:lnSpc>
                        <a:spcAft>
                          <a:spcPts val="800"/>
                        </a:spcAft>
                      </a:pPr>
                      <a:r>
                        <a:rPr lang="it-IT" sz="2000" dirty="0">
                          <a:effectLst/>
                        </a:rPr>
                        <a:t>88.13</a:t>
                      </a:r>
                      <a:endParaRPr lang="en-GB"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57072" marR="57072" marT="0" marB="0"/>
                </a:tc>
                <a:tc>
                  <a:txBody>
                    <a:bodyPr/>
                    <a:lstStyle/>
                    <a:p>
                      <a:pPr algn="ctr">
                        <a:lnSpc>
                          <a:spcPct val="107000"/>
                        </a:lnSpc>
                        <a:spcAft>
                          <a:spcPts val="800"/>
                        </a:spcAft>
                      </a:pPr>
                      <a:r>
                        <a:rPr lang="it-IT" sz="2000" dirty="0">
                          <a:effectLst/>
                        </a:rPr>
                        <a:t>60.78</a:t>
                      </a:r>
                      <a:endParaRPr lang="en-GB"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57072" marR="57072" marT="0" marB="0"/>
                </a:tc>
                <a:tc>
                  <a:txBody>
                    <a:bodyPr/>
                    <a:lstStyle/>
                    <a:p>
                      <a:pPr algn="ctr">
                        <a:lnSpc>
                          <a:spcPct val="107000"/>
                        </a:lnSpc>
                        <a:spcAft>
                          <a:spcPts val="800"/>
                        </a:spcAft>
                      </a:pPr>
                      <a:r>
                        <a:rPr lang="it-IT" sz="2000">
                          <a:effectLst/>
                        </a:rPr>
                        <a:t>33.04</a:t>
                      </a:r>
                      <a:endParaRPr lang="en-GB" sz="2000">
                        <a:effectLst/>
                        <a:latin typeface="Calibri" panose="020F0502020204030204" pitchFamily="34" charset="0"/>
                        <a:ea typeface="Calibri" panose="020F0502020204030204" pitchFamily="34" charset="0"/>
                        <a:cs typeface="Times New Roman" panose="02020603050405020304" pitchFamily="18" charset="0"/>
                      </a:endParaRPr>
                    </a:p>
                  </a:txBody>
                  <a:tcPr marL="57072" marR="57072" marT="0" marB="0"/>
                </a:tc>
                <a:extLst>
                  <a:ext uri="{0D108BD9-81ED-4DB2-BD59-A6C34878D82A}">
                    <a16:rowId xmlns:a16="http://schemas.microsoft.com/office/drawing/2014/main" val="4004185961"/>
                  </a:ext>
                </a:extLst>
              </a:tr>
              <a:tr h="479745">
                <a:tc>
                  <a:txBody>
                    <a:bodyPr/>
                    <a:lstStyle/>
                    <a:p>
                      <a:pPr algn="ctr">
                        <a:lnSpc>
                          <a:spcPct val="107000"/>
                        </a:lnSpc>
                        <a:spcAft>
                          <a:spcPts val="800"/>
                        </a:spcAft>
                      </a:pPr>
                      <a:r>
                        <a:rPr lang="it-IT" sz="2000">
                          <a:effectLst/>
                        </a:rPr>
                        <a:t>79.91</a:t>
                      </a:r>
                      <a:endParaRPr lang="en-GB" sz="2000">
                        <a:effectLst/>
                        <a:latin typeface="Calibri" panose="020F0502020204030204" pitchFamily="34" charset="0"/>
                        <a:ea typeface="Calibri" panose="020F0502020204030204" pitchFamily="34" charset="0"/>
                        <a:cs typeface="Times New Roman" panose="02020603050405020304" pitchFamily="18" charset="0"/>
                      </a:endParaRPr>
                    </a:p>
                  </a:txBody>
                  <a:tcPr marL="57072" marR="57072" marT="0" marB="0"/>
                </a:tc>
                <a:tc>
                  <a:txBody>
                    <a:bodyPr/>
                    <a:lstStyle/>
                    <a:p>
                      <a:pPr algn="ctr">
                        <a:lnSpc>
                          <a:spcPct val="107000"/>
                        </a:lnSpc>
                        <a:spcAft>
                          <a:spcPts val="800"/>
                        </a:spcAft>
                      </a:pPr>
                      <a:r>
                        <a:rPr lang="it-IT" sz="2000">
                          <a:effectLst/>
                        </a:rPr>
                        <a:t>88</a:t>
                      </a:r>
                      <a:endParaRPr lang="en-GB" sz="2000">
                        <a:effectLst/>
                        <a:latin typeface="Calibri" panose="020F0502020204030204" pitchFamily="34" charset="0"/>
                        <a:ea typeface="Calibri" panose="020F0502020204030204" pitchFamily="34" charset="0"/>
                        <a:cs typeface="Times New Roman" panose="02020603050405020304" pitchFamily="18" charset="0"/>
                      </a:endParaRPr>
                    </a:p>
                  </a:txBody>
                  <a:tcPr marL="57072" marR="57072" marT="0" marB="0"/>
                </a:tc>
                <a:tc>
                  <a:txBody>
                    <a:bodyPr/>
                    <a:lstStyle/>
                    <a:p>
                      <a:pPr algn="ctr">
                        <a:lnSpc>
                          <a:spcPct val="107000"/>
                        </a:lnSpc>
                        <a:spcAft>
                          <a:spcPts val="800"/>
                        </a:spcAft>
                      </a:pPr>
                      <a:r>
                        <a:rPr lang="it-IT" sz="2000">
                          <a:effectLst/>
                        </a:rPr>
                        <a:t>59.31</a:t>
                      </a:r>
                      <a:endParaRPr lang="en-GB" sz="2000">
                        <a:effectLst/>
                        <a:latin typeface="Calibri" panose="020F0502020204030204" pitchFamily="34" charset="0"/>
                        <a:ea typeface="Calibri" panose="020F0502020204030204" pitchFamily="34" charset="0"/>
                        <a:cs typeface="Times New Roman" panose="02020603050405020304" pitchFamily="18" charset="0"/>
                      </a:endParaRPr>
                    </a:p>
                  </a:txBody>
                  <a:tcPr marL="57072" marR="57072" marT="0" marB="0"/>
                </a:tc>
                <a:tc>
                  <a:txBody>
                    <a:bodyPr/>
                    <a:lstStyle/>
                    <a:p>
                      <a:pPr algn="ctr">
                        <a:lnSpc>
                          <a:spcPct val="107000"/>
                        </a:lnSpc>
                        <a:spcAft>
                          <a:spcPts val="800"/>
                        </a:spcAft>
                      </a:pPr>
                      <a:r>
                        <a:rPr lang="it-IT" sz="2000" dirty="0">
                          <a:effectLst/>
                        </a:rPr>
                        <a:t>43.21</a:t>
                      </a:r>
                      <a:endParaRPr lang="en-GB"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57072" marR="57072" marT="0" marB="0"/>
                </a:tc>
                <a:tc>
                  <a:txBody>
                    <a:bodyPr/>
                    <a:lstStyle/>
                    <a:p>
                      <a:pPr algn="ctr">
                        <a:lnSpc>
                          <a:spcPct val="107000"/>
                        </a:lnSpc>
                        <a:spcAft>
                          <a:spcPts val="800"/>
                        </a:spcAft>
                      </a:pPr>
                      <a:r>
                        <a:rPr lang="it-IT" sz="2000" dirty="0">
                          <a:effectLst/>
                        </a:rPr>
                        <a:t>77.91</a:t>
                      </a:r>
                      <a:endParaRPr lang="en-GB"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57072" marR="57072" marT="0" marB="0"/>
                </a:tc>
                <a:extLst>
                  <a:ext uri="{0D108BD9-81ED-4DB2-BD59-A6C34878D82A}">
                    <a16:rowId xmlns:a16="http://schemas.microsoft.com/office/drawing/2014/main" val="2347338820"/>
                  </a:ext>
                </a:extLst>
              </a:tr>
            </a:tbl>
          </a:graphicData>
        </a:graphic>
      </p:graphicFrame>
      <p:sp>
        <p:nvSpPr>
          <p:cNvPr id="4" name="Content Placeholder 3">
            <a:extLst>
              <a:ext uri="{FF2B5EF4-FFF2-40B4-BE49-F238E27FC236}">
                <a16:creationId xmlns:a16="http://schemas.microsoft.com/office/drawing/2014/main" id="{A1CA525B-039E-4CD8-9A9B-3405C4A1E966}"/>
              </a:ext>
            </a:extLst>
          </p:cNvPr>
          <p:cNvSpPr>
            <a:spLocks noGrp="1"/>
          </p:cNvSpPr>
          <p:nvPr>
            <p:ph sz="half" idx="2"/>
          </p:nvPr>
        </p:nvSpPr>
        <p:spPr/>
        <p:txBody>
          <a:bodyPr/>
          <a:lstStyle/>
          <a:p>
            <a:endParaRPr lang="en-GB" dirty="0"/>
          </a:p>
        </p:txBody>
      </p:sp>
      <p:sp>
        <p:nvSpPr>
          <p:cNvPr id="6" name="Rectangle 1">
            <a:extLst>
              <a:ext uri="{FF2B5EF4-FFF2-40B4-BE49-F238E27FC236}">
                <a16:creationId xmlns:a16="http://schemas.microsoft.com/office/drawing/2014/main" id="{B1A7A91E-8172-41E3-95C8-FDBD5806D9CE}"/>
              </a:ext>
            </a:extLst>
          </p:cNvPr>
          <p:cNvSpPr>
            <a:spLocks noChangeArrowheads="1"/>
          </p:cNvSpPr>
          <p:nvPr/>
        </p:nvSpPr>
        <p:spPr bwMode="auto">
          <a:xfrm>
            <a:off x="0" y="-225857"/>
            <a:ext cx="26292899" cy="6155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GB" altLang="en-US" sz="800" b="0" i="0" u="none" strike="noStrike" cap="none" normalizeH="0" baseline="0">
                <a:ln>
                  <a:noFill/>
                </a:ln>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TABLE I</a:t>
            </a:r>
            <a:endParaRPr kumimoji="0" lang="en-GB" altLang="en-US"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GB" altLang="en-US" sz="800" b="0" i="0" u="none" strike="noStrike" cap="none" normalizeH="0" baseline="0">
                <a:ln>
                  <a:noFill/>
                </a:ln>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Values of the Coordinates X and Y calculated using trilateration, by the distances measured using the three cameras</a:t>
            </a:r>
            <a:endParaRPr kumimoji="0" lang="en-GB" altLang="en-US"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GB"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7609346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125C44A-B3FE-4EB0-BF65-FE74629DF85C}"/>
              </a:ext>
            </a:extLst>
          </p:cNvPr>
          <p:cNvPicPr>
            <a:picLocks noGrp="1"/>
          </p:cNvPicPr>
          <p:nvPr>
            <p:ph type="pic" idx="1"/>
          </p:nvPr>
        </p:nvPicPr>
        <p:blipFill rotWithShape="1">
          <a:blip r:embed="rId2">
            <a:extLst>
              <a:ext uri="{28A0092B-C50C-407E-A947-70E740481C1C}">
                <a14:useLocalDpi xmlns:a14="http://schemas.microsoft.com/office/drawing/2010/main" val="0"/>
              </a:ext>
            </a:extLst>
          </a:blip>
          <a:stretch/>
        </p:blipFill>
        <p:spPr bwMode="auto">
          <a:xfrm>
            <a:off x="228599" y="857154"/>
            <a:ext cx="7696201" cy="5143692"/>
          </a:xfrm>
          <a:prstGeom prst="rect">
            <a:avLst/>
          </a:prstGeom>
          <a:noFill/>
          <a:ln>
            <a:noFill/>
          </a:ln>
        </p:spPr>
      </p:pic>
      <p:sp>
        <p:nvSpPr>
          <p:cNvPr id="2" name="Title 1">
            <a:extLst>
              <a:ext uri="{FF2B5EF4-FFF2-40B4-BE49-F238E27FC236}">
                <a16:creationId xmlns:a16="http://schemas.microsoft.com/office/drawing/2014/main" id="{61C57A53-D95C-4129-9FA0-E394A6D5A4E8}"/>
              </a:ext>
            </a:extLst>
          </p:cNvPr>
          <p:cNvSpPr>
            <a:spLocks noGrp="1"/>
          </p:cNvSpPr>
          <p:nvPr>
            <p:ph type="title"/>
          </p:nvPr>
        </p:nvSpPr>
        <p:spPr>
          <a:xfrm>
            <a:off x="8477250" y="603504"/>
            <a:ext cx="3144774" cy="1645920"/>
          </a:xfrm>
        </p:spPr>
        <p:txBody>
          <a:bodyPr anchor="b">
            <a:normAutofit/>
          </a:bodyPr>
          <a:lstStyle/>
          <a:p>
            <a:r>
              <a:rPr lang="en-US" dirty="0"/>
              <a:t>Results of coordinates</a:t>
            </a:r>
            <a:endParaRPr lang="en-GB" dirty="0"/>
          </a:p>
        </p:txBody>
      </p:sp>
      <p:sp>
        <p:nvSpPr>
          <p:cNvPr id="10" name="Text Placeholder 3">
            <a:extLst>
              <a:ext uri="{FF2B5EF4-FFF2-40B4-BE49-F238E27FC236}">
                <a16:creationId xmlns:a16="http://schemas.microsoft.com/office/drawing/2014/main" id="{2CFC034C-3EC6-4774-A356-42DFC08306A5}"/>
              </a:ext>
            </a:extLst>
          </p:cNvPr>
          <p:cNvSpPr>
            <a:spLocks noGrp="1"/>
          </p:cNvSpPr>
          <p:nvPr>
            <p:ph type="body" sz="half" idx="2"/>
          </p:nvPr>
        </p:nvSpPr>
        <p:spPr>
          <a:xfrm>
            <a:off x="8477250" y="2386584"/>
            <a:ext cx="3144774" cy="3511296"/>
          </a:xfrm>
        </p:spPr>
        <p:txBody>
          <a:bodyPr/>
          <a:lstStyle/>
          <a:p>
            <a:r>
              <a:rPr lang="en-US" dirty="0"/>
              <a:t>Anchor points:</a:t>
            </a:r>
          </a:p>
          <a:p>
            <a:r>
              <a:rPr lang="en-US" dirty="0"/>
              <a:t>(0,0,10cm), (0,100cm,10cm),</a:t>
            </a:r>
          </a:p>
          <a:p>
            <a:r>
              <a:rPr lang="en-US" dirty="0"/>
              <a:t>(100cm, 100cm, 10cm)</a:t>
            </a:r>
          </a:p>
        </p:txBody>
      </p:sp>
    </p:spTree>
    <p:extLst>
      <p:ext uri="{BB962C8B-B14F-4D97-AF65-F5344CB8AC3E}">
        <p14:creationId xmlns:p14="http://schemas.microsoft.com/office/powerpoint/2010/main" val="11124223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081BBB-F316-4DCE-9366-18FDF06AA33A}"/>
              </a:ext>
            </a:extLst>
          </p:cNvPr>
          <p:cNvSpPr>
            <a:spLocks noGrp="1"/>
          </p:cNvSpPr>
          <p:nvPr>
            <p:ph type="title"/>
          </p:nvPr>
        </p:nvSpPr>
        <p:spPr>
          <a:xfrm>
            <a:off x="1066800" y="642594"/>
            <a:ext cx="10058400" cy="653546"/>
          </a:xfrm>
        </p:spPr>
        <p:txBody>
          <a:bodyPr/>
          <a:lstStyle/>
          <a:p>
            <a:r>
              <a:rPr lang="en-US" dirty="0"/>
              <a:t>Advantages and Drawbacks?</a:t>
            </a:r>
            <a:endParaRPr lang="en-GB" dirty="0"/>
          </a:p>
        </p:txBody>
      </p:sp>
      <p:sp>
        <p:nvSpPr>
          <p:cNvPr id="3" name="Content Placeholder 2">
            <a:extLst>
              <a:ext uri="{FF2B5EF4-FFF2-40B4-BE49-F238E27FC236}">
                <a16:creationId xmlns:a16="http://schemas.microsoft.com/office/drawing/2014/main" id="{6A5E2E35-5927-4ADD-818B-62B5381530EA}"/>
              </a:ext>
            </a:extLst>
          </p:cNvPr>
          <p:cNvSpPr>
            <a:spLocks noGrp="1"/>
          </p:cNvSpPr>
          <p:nvPr>
            <p:ph sz="half" idx="1"/>
          </p:nvPr>
        </p:nvSpPr>
        <p:spPr>
          <a:xfrm>
            <a:off x="1066799" y="1411550"/>
            <a:ext cx="10058399" cy="4440610"/>
          </a:xfrm>
        </p:spPr>
        <p:txBody>
          <a:bodyPr/>
          <a:lstStyle/>
          <a:p>
            <a:pPr marL="0" indent="0">
              <a:buNone/>
            </a:pPr>
            <a:r>
              <a:rPr lang="en-US" i="1" dirty="0"/>
              <a:t>Advantages</a:t>
            </a:r>
          </a:p>
          <a:p>
            <a:r>
              <a:rPr lang="en-US" dirty="0"/>
              <a:t>It can be made using commercially available products</a:t>
            </a:r>
          </a:p>
          <a:p>
            <a:r>
              <a:rPr lang="en-US" dirty="0"/>
              <a:t>Only few anchor points is required to find distance.</a:t>
            </a:r>
          </a:p>
          <a:p>
            <a:r>
              <a:rPr lang="en-US" dirty="0"/>
              <a:t>Precision increases as more data is given to machine learn.</a:t>
            </a:r>
          </a:p>
          <a:p>
            <a:pPr marL="0" indent="0">
              <a:buNone/>
            </a:pPr>
            <a:r>
              <a:rPr lang="en-US" i="1" dirty="0"/>
              <a:t>Disadvantages</a:t>
            </a:r>
          </a:p>
          <a:p>
            <a:r>
              <a:rPr lang="en-US" dirty="0"/>
              <a:t>The viewing angle of the camera</a:t>
            </a:r>
          </a:p>
          <a:p>
            <a:r>
              <a:rPr lang="en-GB" dirty="0"/>
              <a:t>The data obtained should be from different directions of the object. </a:t>
            </a:r>
          </a:p>
        </p:txBody>
      </p:sp>
    </p:spTree>
    <p:extLst>
      <p:ext uri="{BB962C8B-B14F-4D97-AF65-F5344CB8AC3E}">
        <p14:creationId xmlns:p14="http://schemas.microsoft.com/office/powerpoint/2010/main" val="15774110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5DE586-CE66-490B-A828-B1183C93079E}"/>
              </a:ext>
            </a:extLst>
          </p:cNvPr>
          <p:cNvSpPr>
            <a:spLocks noGrp="1"/>
          </p:cNvSpPr>
          <p:nvPr>
            <p:ph type="title"/>
          </p:nvPr>
        </p:nvSpPr>
        <p:spPr>
          <a:xfrm>
            <a:off x="1066800" y="615961"/>
            <a:ext cx="10058400" cy="573647"/>
          </a:xfrm>
        </p:spPr>
        <p:txBody>
          <a:bodyPr>
            <a:normAutofit fontScale="90000"/>
          </a:bodyPr>
          <a:lstStyle/>
          <a:p>
            <a:r>
              <a:rPr lang="en-US" dirty="0"/>
              <a:t>Future scope</a:t>
            </a:r>
            <a:endParaRPr lang="en-GB" dirty="0"/>
          </a:p>
        </p:txBody>
      </p:sp>
      <p:sp>
        <p:nvSpPr>
          <p:cNvPr id="3" name="Content Placeholder 2">
            <a:extLst>
              <a:ext uri="{FF2B5EF4-FFF2-40B4-BE49-F238E27FC236}">
                <a16:creationId xmlns:a16="http://schemas.microsoft.com/office/drawing/2014/main" id="{51AFB523-CF0F-457F-A65B-FC8F7E0BB565}"/>
              </a:ext>
            </a:extLst>
          </p:cNvPr>
          <p:cNvSpPr>
            <a:spLocks noGrp="1"/>
          </p:cNvSpPr>
          <p:nvPr>
            <p:ph sz="half" idx="1"/>
          </p:nvPr>
        </p:nvSpPr>
        <p:spPr>
          <a:xfrm>
            <a:off x="1066800" y="1544715"/>
            <a:ext cx="10058400" cy="4307445"/>
          </a:xfrm>
        </p:spPr>
        <p:txBody>
          <a:bodyPr/>
          <a:lstStyle/>
          <a:p>
            <a:r>
              <a:rPr lang="en-US" dirty="0"/>
              <a:t>The plotted values are machine learned and the values can be used to feed in a robot to move in a closed environment.</a:t>
            </a:r>
          </a:p>
          <a:p>
            <a:r>
              <a:rPr lang="en-US" dirty="0"/>
              <a:t> This project helps in industry 4.0 to build a feed back control for AGVs</a:t>
            </a:r>
          </a:p>
          <a:p>
            <a:r>
              <a:rPr lang="en-US" dirty="0"/>
              <a:t>This may supersede the current GPS technology.</a:t>
            </a:r>
          </a:p>
        </p:txBody>
      </p:sp>
      <p:pic>
        <p:nvPicPr>
          <p:cNvPr id="2050" name="Picture 2">
            <a:extLst>
              <a:ext uri="{FF2B5EF4-FFF2-40B4-BE49-F238E27FC236}">
                <a16:creationId xmlns:a16="http://schemas.microsoft.com/office/drawing/2014/main" id="{10A06EFA-7571-4A78-B7DB-8F078CFA07A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10525" y="3516154"/>
            <a:ext cx="3114675" cy="23360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15125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E39E7E-A81A-4B1C-A4FA-D220D3D87008}"/>
              </a:ext>
            </a:extLst>
          </p:cNvPr>
          <p:cNvSpPr>
            <a:spLocks noGrp="1"/>
          </p:cNvSpPr>
          <p:nvPr>
            <p:ph type="ctrTitle"/>
          </p:nvPr>
        </p:nvSpPr>
        <p:spPr>
          <a:xfrm>
            <a:off x="1629103" y="2244830"/>
            <a:ext cx="8933796" cy="2437232"/>
          </a:xfrm>
        </p:spPr>
        <p:txBody>
          <a:bodyPr anchor="ctr">
            <a:normAutofit/>
          </a:bodyPr>
          <a:lstStyle/>
          <a:p>
            <a:r>
              <a:rPr lang="en-US" b="1" dirty="0"/>
              <a:t>Thank you</a:t>
            </a:r>
            <a:endParaRPr lang="en-GB" b="1" dirty="0"/>
          </a:p>
        </p:txBody>
      </p:sp>
      <p:sp>
        <p:nvSpPr>
          <p:cNvPr id="7" name="Subtitle 2">
            <a:extLst>
              <a:ext uri="{FF2B5EF4-FFF2-40B4-BE49-F238E27FC236}">
                <a16:creationId xmlns:a16="http://schemas.microsoft.com/office/drawing/2014/main" id="{1D4F28BD-D9F5-4506-B042-6C2300425654}"/>
              </a:ext>
            </a:extLst>
          </p:cNvPr>
          <p:cNvSpPr>
            <a:spLocks noGrp="1"/>
          </p:cNvSpPr>
          <p:nvPr>
            <p:ph type="subTitle" idx="1"/>
          </p:nvPr>
        </p:nvSpPr>
        <p:spPr>
          <a:xfrm>
            <a:off x="1629101" y="4682062"/>
            <a:ext cx="8936846" cy="457201"/>
          </a:xfrm>
        </p:spPr>
        <p:txBody>
          <a:bodyPr/>
          <a:lstStyle/>
          <a:p>
            <a:endParaRPr lang="en-US"/>
          </a:p>
        </p:txBody>
      </p:sp>
    </p:spTree>
    <p:extLst>
      <p:ext uri="{BB962C8B-B14F-4D97-AF65-F5344CB8AC3E}">
        <p14:creationId xmlns:p14="http://schemas.microsoft.com/office/powerpoint/2010/main" val="11015725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B11865-A07B-4FEB-816C-25DD3215FF95}"/>
              </a:ext>
            </a:extLst>
          </p:cNvPr>
          <p:cNvSpPr>
            <a:spLocks noGrp="1"/>
          </p:cNvSpPr>
          <p:nvPr>
            <p:ph type="title"/>
          </p:nvPr>
        </p:nvSpPr>
        <p:spPr>
          <a:xfrm>
            <a:off x="838200" y="225287"/>
            <a:ext cx="10515600" cy="1113183"/>
          </a:xfrm>
        </p:spPr>
        <p:txBody>
          <a:bodyPr>
            <a:normAutofit/>
          </a:bodyPr>
          <a:lstStyle/>
          <a:p>
            <a:r>
              <a:rPr lang="en-IN" sz="30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Indoor Positioning System</a:t>
            </a:r>
            <a:br>
              <a:rPr lang="en-IN" sz="3000" dirty="0">
                <a:effectLst/>
                <a:latin typeface="Calibri" panose="020F0502020204030204" pitchFamily="34" charset="0"/>
                <a:ea typeface="Calibri" panose="020F0502020204030204" pitchFamily="34" charset="0"/>
                <a:cs typeface="Times New Roman" panose="02020603050405020304" pitchFamily="18" charset="0"/>
              </a:rPr>
            </a:br>
            <a:endParaRPr lang="en-IN" sz="3000" dirty="0"/>
          </a:p>
        </p:txBody>
      </p:sp>
      <p:sp>
        <p:nvSpPr>
          <p:cNvPr id="3" name="Content Placeholder 2">
            <a:extLst>
              <a:ext uri="{FF2B5EF4-FFF2-40B4-BE49-F238E27FC236}">
                <a16:creationId xmlns:a16="http://schemas.microsoft.com/office/drawing/2014/main" id="{FB6CB348-0E7A-47ED-B26B-13A967F7137D}"/>
              </a:ext>
            </a:extLst>
          </p:cNvPr>
          <p:cNvSpPr>
            <a:spLocks noGrp="1"/>
          </p:cNvSpPr>
          <p:nvPr>
            <p:ph idx="1"/>
          </p:nvPr>
        </p:nvSpPr>
        <p:spPr>
          <a:xfrm>
            <a:off x="838200" y="1033670"/>
            <a:ext cx="10515600" cy="5143293"/>
          </a:xfrm>
        </p:spPr>
        <p:txBody>
          <a:bodyPr>
            <a:normAutofit/>
          </a:bodyPr>
          <a:lstStyle/>
          <a:p>
            <a:pPr marL="0" indent="0">
              <a:buNone/>
            </a:pPr>
            <a:r>
              <a:rPr lang="en-IN" sz="2000" dirty="0">
                <a:effectLst/>
                <a:latin typeface="Times New Roman" panose="02020603050405020304" pitchFamily="18" charset="0"/>
                <a:ea typeface="Times New Roman" panose="02020603050405020304" pitchFamily="18" charset="0"/>
              </a:rPr>
              <a:t>Indoor Positioning system (IPS) is a system just like GPS which provides an indoor location to track objects and people inside a building.</a:t>
            </a:r>
          </a:p>
          <a:p>
            <a:pPr marL="0" indent="0">
              <a:buNone/>
            </a:pPr>
            <a:endParaRPr lang="en-IN" sz="2000" dirty="0">
              <a:effectLst/>
              <a:latin typeface="Times New Roman" panose="02020603050405020304" pitchFamily="18" charset="0"/>
              <a:ea typeface="Times New Roman" panose="02020603050405020304" pitchFamily="18" charset="0"/>
            </a:endParaRPr>
          </a:p>
          <a:p>
            <a:pPr marL="0" indent="0" algn="just">
              <a:lnSpc>
                <a:spcPct val="107000"/>
              </a:lnSpc>
              <a:spcAft>
                <a:spcPts val="800"/>
              </a:spcAft>
              <a:buNone/>
            </a:pPr>
            <a:r>
              <a:rPr lang="en-IN"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There are different types of nodes for Indoor positioning System. The most common are</a:t>
            </a:r>
            <a:endParaRPr lang="en-IN" sz="2000" dirty="0">
              <a:latin typeface="Calibri" panose="020F0502020204030204" pitchFamily="34" charset="0"/>
              <a:ea typeface="Times New Roman" panose="02020603050405020304" pitchFamily="18" charset="0"/>
              <a:cs typeface="Times New Roman" panose="02020603050405020304" pitchFamily="18" charset="0"/>
            </a:endParaRPr>
          </a:p>
          <a:p>
            <a:pPr marL="0" indent="0" algn="just">
              <a:lnSpc>
                <a:spcPct val="100000"/>
              </a:lnSpc>
              <a:spcAft>
                <a:spcPts val="800"/>
              </a:spcAft>
              <a:buNone/>
            </a:pPr>
            <a:r>
              <a:rPr lang="en-IN"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 Wi-Fi Based Systems</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00000"/>
              </a:lnSpc>
              <a:spcAft>
                <a:spcPts val="800"/>
              </a:spcAft>
              <a:buSzPts val="1000"/>
              <a:buNone/>
              <a:tabLst>
                <a:tab pos="457200" algn="l"/>
              </a:tabLst>
            </a:pPr>
            <a:r>
              <a:rPr lang="en-IN"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 Ultra-Wide band Systems</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00000"/>
              </a:lnSpc>
              <a:spcAft>
                <a:spcPts val="800"/>
              </a:spcAft>
              <a:buSzPts val="1000"/>
              <a:buNone/>
              <a:tabLst>
                <a:tab pos="457200" algn="l"/>
              </a:tabLst>
            </a:pPr>
            <a:r>
              <a:rPr lang="en-IN"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 Acoustic Systems</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00000"/>
              </a:lnSpc>
              <a:spcAft>
                <a:spcPts val="800"/>
              </a:spcAft>
              <a:buSzPts val="1000"/>
              <a:buNone/>
              <a:tabLst>
                <a:tab pos="457200" algn="l"/>
              </a:tabLst>
            </a:pPr>
            <a:r>
              <a:rPr lang="en-IN"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D. Infrared Systems</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00000"/>
              </a:lnSpc>
              <a:spcAft>
                <a:spcPts val="800"/>
              </a:spcAft>
              <a:buSzPts val="1000"/>
              <a:buNone/>
              <a:tabLst>
                <a:tab pos="457200" algn="l"/>
              </a:tabLst>
            </a:pPr>
            <a:r>
              <a:rPr lang="en-IN"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E. Inertial positioning System</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descr="Coming Soon to a Smartphone Near You: Indoor Positioning System (IPS) -  RichStokoe.com">
            <a:extLst>
              <a:ext uri="{FF2B5EF4-FFF2-40B4-BE49-F238E27FC236}">
                <a16:creationId xmlns:a16="http://schemas.microsoft.com/office/drawing/2014/main" id="{A42F6CFD-3956-48BC-9FB9-35256146AF57}"/>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6096000" y="2584175"/>
            <a:ext cx="4598503" cy="3048000"/>
          </a:xfrm>
          <a:prstGeom prst="rect">
            <a:avLst/>
          </a:prstGeom>
          <a:noFill/>
          <a:ln>
            <a:noFill/>
          </a:ln>
        </p:spPr>
      </p:pic>
    </p:spTree>
    <p:extLst>
      <p:ext uri="{BB962C8B-B14F-4D97-AF65-F5344CB8AC3E}">
        <p14:creationId xmlns:p14="http://schemas.microsoft.com/office/powerpoint/2010/main" val="35025299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BD27FB-1964-40B0-B1B8-C7943E0A6CB0}"/>
              </a:ext>
            </a:extLst>
          </p:cNvPr>
          <p:cNvSpPr>
            <a:spLocks noGrp="1"/>
          </p:cNvSpPr>
          <p:nvPr>
            <p:ph type="title"/>
          </p:nvPr>
        </p:nvSpPr>
        <p:spPr>
          <a:xfrm>
            <a:off x="1066800" y="642594"/>
            <a:ext cx="10058400" cy="538506"/>
          </a:xfrm>
        </p:spPr>
        <p:txBody>
          <a:bodyPr>
            <a:normAutofit fontScale="90000"/>
          </a:bodyPr>
          <a:lstStyle/>
          <a:p>
            <a:r>
              <a:rPr lang="en-US" sz="3500" dirty="0"/>
              <a:t>Existing IPS technology</a:t>
            </a:r>
            <a:endParaRPr lang="en-GB" sz="3500" dirty="0"/>
          </a:p>
        </p:txBody>
      </p:sp>
      <p:sp>
        <p:nvSpPr>
          <p:cNvPr id="3" name="Content Placeholder 2">
            <a:extLst>
              <a:ext uri="{FF2B5EF4-FFF2-40B4-BE49-F238E27FC236}">
                <a16:creationId xmlns:a16="http://schemas.microsoft.com/office/drawing/2014/main" id="{7759F3C2-9DFC-4AD7-9FF3-21C94EE98999}"/>
              </a:ext>
            </a:extLst>
          </p:cNvPr>
          <p:cNvSpPr>
            <a:spLocks noGrp="1"/>
          </p:cNvSpPr>
          <p:nvPr>
            <p:ph sz="half" idx="1"/>
          </p:nvPr>
        </p:nvSpPr>
        <p:spPr/>
        <p:txBody>
          <a:bodyPr/>
          <a:lstStyle/>
          <a:p>
            <a:pPr marL="0" indent="0">
              <a:buNone/>
            </a:pPr>
            <a:r>
              <a:rPr lang="en-US" dirty="0"/>
              <a:t>Types</a:t>
            </a:r>
          </a:p>
          <a:p>
            <a:r>
              <a:rPr lang="en-US" dirty="0"/>
              <a:t>Wi-Fi based system</a:t>
            </a:r>
          </a:p>
          <a:p>
            <a:r>
              <a:rPr lang="en-US" dirty="0"/>
              <a:t>Bluetooth based system</a:t>
            </a:r>
          </a:p>
          <a:p>
            <a:r>
              <a:rPr lang="en-US" dirty="0"/>
              <a:t>Radio-waves based system</a:t>
            </a:r>
          </a:p>
          <a:p>
            <a:pPr marL="0" indent="0">
              <a:buNone/>
            </a:pPr>
            <a:endParaRPr lang="en-US" dirty="0"/>
          </a:p>
          <a:p>
            <a:pPr>
              <a:buFont typeface="Wingdings" panose="05000000000000000000" pitchFamily="2" charset="2"/>
              <a:buChar char="Ø"/>
            </a:pPr>
            <a:r>
              <a:rPr lang="en-US" dirty="0"/>
              <a:t>Anchor points?</a:t>
            </a:r>
          </a:p>
          <a:p>
            <a:pPr marL="0" indent="0">
              <a:buNone/>
            </a:pPr>
            <a:r>
              <a:rPr lang="en-US" dirty="0"/>
              <a:t>The source of each transmitter that locates the device/ Body.</a:t>
            </a:r>
          </a:p>
          <a:p>
            <a:pPr marL="0" indent="0">
              <a:buNone/>
            </a:pPr>
            <a:endParaRPr lang="en-GB" dirty="0"/>
          </a:p>
        </p:txBody>
      </p:sp>
      <p:pic>
        <p:nvPicPr>
          <p:cNvPr id="2050" name="Picture 2" descr="A Survey of Indoor Localization Systems and Technologies">
            <a:extLst>
              <a:ext uri="{FF2B5EF4-FFF2-40B4-BE49-F238E27FC236}">
                <a16:creationId xmlns:a16="http://schemas.microsoft.com/office/drawing/2014/main" id="{FDC6C9C0-0F39-4E98-8B58-7E078EE28AC6}"/>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9188449" y="3548406"/>
            <a:ext cx="2219325" cy="206692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AirTag 4 pack - Apple (UK)">
            <a:extLst>
              <a:ext uri="{FF2B5EF4-FFF2-40B4-BE49-F238E27FC236}">
                <a16:creationId xmlns:a16="http://schemas.microsoft.com/office/drawing/2014/main" id="{47137EFB-286F-430B-BAF0-BDA47367DC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88450" y="828674"/>
            <a:ext cx="2219325" cy="2219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09068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0A77-E4C1-4628-8FF0-1FF490B58015}"/>
              </a:ext>
            </a:extLst>
          </p:cNvPr>
          <p:cNvSpPr>
            <a:spLocks noGrp="1"/>
          </p:cNvSpPr>
          <p:nvPr>
            <p:ph type="title"/>
          </p:nvPr>
        </p:nvSpPr>
        <p:spPr>
          <a:xfrm>
            <a:off x="1066800" y="642594"/>
            <a:ext cx="10058400" cy="839977"/>
          </a:xfrm>
        </p:spPr>
        <p:txBody>
          <a:bodyPr>
            <a:normAutofit fontScale="90000"/>
          </a:bodyPr>
          <a:lstStyle/>
          <a:p>
            <a:r>
              <a:rPr lang="en-US" dirty="0"/>
              <a:t>Indoor positioning system using camera?</a:t>
            </a:r>
            <a:endParaRPr lang="en-GB" dirty="0"/>
          </a:p>
        </p:txBody>
      </p:sp>
      <p:sp>
        <p:nvSpPr>
          <p:cNvPr id="3" name="Content Placeholder 2">
            <a:extLst>
              <a:ext uri="{FF2B5EF4-FFF2-40B4-BE49-F238E27FC236}">
                <a16:creationId xmlns:a16="http://schemas.microsoft.com/office/drawing/2014/main" id="{0ACFF198-A824-44D6-950C-905FB59C2E13}"/>
              </a:ext>
            </a:extLst>
          </p:cNvPr>
          <p:cNvSpPr>
            <a:spLocks noGrp="1"/>
          </p:cNvSpPr>
          <p:nvPr>
            <p:ph sz="half" idx="1"/>
          </p:nvPr>
        </p:nvSpPr>
        <p:spPr/>
        <p:txBody>
          <a:bodyPr/>
          <a:lstStyle/>
          <a:p>
            <a:r>
              <a:rPr lang="en-US" dirty="0"/>
              <a:t>Determine the position of an object using camera.</a:t>
            </a:r>
          </a:p>
          <a:p>
            <a:r>
              <a:rPr lang="en-US" dirty="0"/>
              <a:t>Distance measurement is the novel technology used in this topic.</a:t>
            </a:r>
          </a:p>
          <a:p>
            <a:endParaRPr lang="en-US" dirty="0"/>
          </a:p>
        </p:txBody>
      </p:sp>
      <p:pic>
        <p:nvPicPr>
          <p:cNvPr id="2050" name="Picture 2">
            <a:extLst>
              <a:ext uri="{FF2B5EF4-FFF2-40B4-BE49-F238E27FC236}">
                <a16:creationId xmlns:a16="http://schemas.microsoft.com/office/drawing/2014/main" id="{E4B75F6C-6719-4D2B-A0B0-7A333D534C73}"/>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6461125" y="2714295"/>
            <a:ext cx="4664075" cy="25263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85311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A9EF1E-02F9-4B0F-B252-8FA81E7FD5BC}"/>
              </a:ext>
            </a:extLst>
          </p:cNvPr>
          <p:cNvSpPr>
            <a:spLocks noGrp="1"/>
          </p:cNvSpPr>
          <p:nvPr>
            <p:ph type="title"/>
          </p:nvPr>
        </p:nvSpPr>
        <p:spPr>
          <a:xfrm>
            <a:off x="838200" y="365127"/>
            <a:ext cx="10515600" cy="619612"/>
          </a:xfrm>
        </p:spPr>
        <p:txBody>
          <a:bodyPr>
            <a:normAutofit/>
          </a:bodyPr>
          <a:lstStyle/>
          <a:p>
            <a:r>
              <a:rPr lang="en-IN" sz="3000" dirty="0">
                <a:latin typeface="Times New Roman" panose="02020603050405020304" pitchFamily="18" charset="0"/>
                <a:cs typeface="Times New Roman" panose="02020603050405020304" pitchFamily="18" charset="0"/>
              </a:rPr>
              <a:t>Process flow chart</a:t>
            </a:r>
          </a:p>
        </p:txBody>
      </p:sp>
      <p:sp>
        <p:nvSpPr>
          <p:cNvPr id="3" name="Content Placeholder 2">
            <a:extLst>
              <a:ext uri="{FF2B5EF4-FFF2-40B4-BE49-F238E27FC236}">
                <a16:creationId xmlns:a16="http://schemas.microsoft.com/office/drawing/2014/main" id="{27404D8D-2968-4C7E-85B0-A82CBB8A78A1}"/>
              </a:ext>
            </a:extLst>
          </p:cNvPr>
          <p:cNvSpPr>
            <a:spLocks noGrp="1"/>
          </p:cNvSpPr>
          <p:nvPr>
            <p:ph idx="1"/>
          </p:nvPr>
        </p:nvSpPr>
        <p:spPr>
          <a:xfrm>
            <a:off x="838200" y="1434905"/>
            <a:ext cx="10515600" cy="4742058"/>
          </a:xfrm>
        </p:spPr>
        <p:txBody>
          <a:bodyPr/>
          <a:lstStyle/>
          <a:p>
            <a:endParaRPr lang="en-IN" dirty="0"/>
          </a:p>
        </p:txBody>
      </p:sp>
      <p:sp>
        <p:nvSpPr>
          <p:cNvPr id="4" name="Rectangle 3">
            <a:extLst>
              <a:ext uri="{FF2B5EF4-FFF2-40B4-BE49-F238E27FC236}">
                <a16:creationId xmlns:a16="http://schemas.microsoft.com/office/drawing/2014/main" id="{CC17CEB1-BFDF-4B26-90A8-53DB209028BD}"/>
              </a:ext>
            </a:extLst>
          </p:cNvPr>
          <p:cNvSpPr/>
          <p:nvPr/>
        </p:nvSpPr>
        <p:spPr>
          <a:xfrm>
            <a:off x="838200" y="1462543"/>
            <a:ext cx="10515600" cy="4739290"/>
          </a:xfrm>
          <a:prstGeom prst="rect">
            <a:avLst/>
          </a:prstGeom>
          <a:solidFill>
            <a:srgbClr val="92D050"/>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N" dirty="0"/>
          </a:p>
        </p:txBody>
      </p:sp>
      <p:sp>
        <p:nvSpPr>
          <p:cNvPr id="5" name="Rectangle 4">
            <a:extLst>
              <a:ext uri="{FF2B5EF4-FFF2-40B4-BE49-F238E27FC236}">
                <a16:creationId xmlns:a16="http://schemas.microsoft.com/office/drawing/2014/main" id="{FB8D94D6-5D91-4EE7-9EFD-3CDABEAEFB83}"/>
              </a:ext>
            </a:extLst>
          </p:cNvPr>
          <p:cNvSpPr/>
          <p:nvPr/>
        </p:nvSpPr>
        <p:spPr>
          <a:xfrm>
            <a:off x="1217001" y="1852002"/>
            <a:ext cx="2496869" cy="2340170"/>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IN"/>
          </a:p>
        </p:txBody>
      </p:sp>
      <p:sp>
        <p:nvSpPr>
          <p:cNvPr id="7" name="Rectangle: Rounded Corners 6">
            <a:extLst>
              <a:ext uri="{FF2B5EF4-FFF2-40B4-BE49-F238E27FC236}">
                <a16:creationId xmlns:a16="http://schemas.microsoft.com/office/drawing/2014/main" id="{61AC268D-8793-415B-A6E6-E8A10097AAE0}"/>
              </a:ext>
            </a:extLst>
          </p:cNvPr>
          <p:cNvSpPr/>
          <p:nvPr/>
        </p:nvSpPr>
        <p:spPr>
          <a:xfrm>
            <a:off x="1869415" y="2066713"/>
            <a:ext cx="1278255" cy="283210"/>
          </a:xfrm>
          <a:prstGeom prst="roundRect">
            <a:avLst/>
          </a:prstGeom>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n-IN" sz="1100" b="1" i="1">
                <a:effectLst/>
                <a:latin typeface="Times New Roman" panose="02020603050405020304" pitchFamily="18" charset="0"/>
                <a:ea typeface="Calibri" panose="020F0502020204030204" pitchFamily="34" charset="0"/>
                <a:cs typeface="Times New Roman" panose="02020603050405020304" pitchFamily="18" charset="0"/>
              </a:rPr>
              <a:t>Object Detection</a:t>
            </a:r>
            <a:endParaRPr lang="en-IN" sz="1100">
              <a:effectLst/>
              <a:ea typeface="Calibri" panose="020F0502020204030204" pitchFamily="34" charset="0"/>
              <a:cs typeface="Times New Roman" panose="02020603050405020304" pitchFamily="18" charset="0"/>
            </a:endParaRPr>
          </a:p>
        </p:txBody>
      </p:sp>
      <p:sp>
        <p:nvSpPr>
          <p:cNvPr id="8" name="Rectangle: Rounded Corners 7">
            <a:extLst>
              <a:ext uri="{FF2B5EF4-FFF2-40B4-BE49-F238E27FC236}">
                <a16:creationId xmlns:a16="http://schemas.microsoft.com/office/drawing/2014/main" id="{F3B144EE-B5A5-4B9C-ABB3-A6EAC2EE8730}"/>
              </a:ext>
            </a:extLst>
          </p:cNvPr>
          <p:cNvSpPr/>
          <p:nvPr/>
        </p:nvSpPr>
        <p:spPr>
          <a:xfrm>
            <a:off x="1423377" y="2508495"/>
            <a:ext cx="970915" cy="290830"/>
          </a:xfrm>
          <a:prstGeom prst="roundRect">
            <a:avLst/>
          </a:prstGeom>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n-IN" sz="1100" i="1">
                <a:effectLst/>
                <a:latin typeface="Times New Roman" panose="02020603050405020304" pitchFamily="18" charset="0"/>
                <a:ea typeface="Calibri" panose="020F0502020204030204" pitchFamily="34" charset="0"/>
                <a:cs typeface="Times New Roman" panose="02020603050405020304" pitchFamily="18" charset="0"/>
              </a:rPr>
              <a:t>OpenCV</a:t>
            </a:r>
            <a:endParaRPr lang="en-IN" sz="1100">
              <a:effectLst/>
              <a:ea typeface="Calibri" panose="020F0502020204030204" pitchFamily="34" charset="0"/>
              <a:cs typeface="Times New Roman" panose="02020603050405020304" pitchFamily="18" charset="0"/>
            </a:endParaRPr>
          </a:p>
        </p:txBody>
      </p:sp>
      <p:sp>
        <p:nvSpPr>
          <p:cNvPr id="9" name="Rectangle: Rounded Corners 8">
            <a:extLst>
              <a:ext uri="{FF2B5EF4-FFF2-40B4-BE49-F238E27FC236}">
                <a16:creationId xmlns:a16="http://schemas.microsoft.com/office/drawing/2014/main" id="{46575BCA-55F5-41B1-85B6-228A8EE3083E}"/>
              </a:ext>
            </a:extLst>
          </p:cNvPr>
          <p:cNvSpPr/>
          <p:nvPr/>
        </p:nvSpPr>
        <p:spPr>
          <a:xfrm>
            <a:off x="2576537" y="2519974"/>
            <a:ext cx="913765" cy="290830"/>
          </a:xfrm>
          <a:prstGeom prst="roundRect">
            <a:avLst/>
          </a:prstGeom>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n-IN" sz="1100" i="1" dirty="0">
                <a:effectLst/>
                <a:latin typeface="Times New Roman" panose="02020603050405020304" pitchFamily="18" charset="0"/>
                <a:ea typeface="Calibri" panose="020F0502020204030204" pitchFamily="34" charset="0"/>
                <a:cs typeface="Times New Roman" panose="02020603050405020304" pitchFamily="18" charset="0"/>
              </a:rPr>
              <a:t>TensorFlow</a:t>
            </a:r>
            <a:endParaRPr lang="en-IN" sz="1100" dirty="0">
              <a:effectLst/>
              <a:ea typeface="Calibri" panose="020F0502020204030204" pitchFamily="34" charset="0"/>
              <a:cs typeface="Times New Roman" panose="02020603050405020304" pitchFamily="18" charset="0"/>
            </a:endParaRPr>
          </a:p>
        </p:txBody>
      </p:sp>
      <p:pic>
        <p:nvPicPr>
          <p:cNvPr id="10" name="Picture 9" descr="Object Detection Using OpenCV YOLO | Great Learning">
            <a:extLst>
              <a:ext uri="{FF2B5EF4-FFF2-40B4-BE49-F238E27FC236}">
                <a16:creationId xmlns:a16="http://schemas.microsoft.com/office/drawing/2014/main" id="{C6C8603C-D3BE-40D2-B3F2-CD829D795520}"/>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41854" y="3203706"/>
            <a:ext cx="1269365" cy="711835"/>
          </a:xfrm>
          <a:prstGeom prst="rect">
            <a:avLst/>
          </a:prstGeom>
          <a:noFill/>
          <a:ln>
            <a:noFill/>
          </a:ln>
        </p:spPr>
      </p:pic>
      <p:sp>
        <p:nvSpPr>
          <p:cNvPr id="11" name="Rectangle 10">
            <a:extLst>
              <a:ext uri="{FF2B5EF4-FFF2-40B4-BE49-F238E27FC236}">
                <a16:creationId xmlns:a16="http://schemas.microsoft.com/office/drawing/2014/main" id="{68F51E19-E1A7-4331-8C77-E8B5DBC60C72}"/>
              </a:ext>
            </a:extLst>
          </p:cNvPr>
          <p:cNvSpPr/>
          <p:nvPr/>
        </p:nvSpPr>
        <p:spPr>
          <a:xfrm>
            <a:off x="7087211" y="1845847"/>
            <a:ext cx="3162935" cy="2346325"/>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IN"/>
          </a:p>
        </p:txBody>
      </p:sp>
      <p:sp>
        <p:nvSpPr>
          <p:cNvPr id="12" name="Rectangle: Rounded Corners 11">
            <a:extLst>
              <a:ext uri="{FF2B5EF4-FFF2-40B4-BE49-F238E27FC236}">
                <a16:creationId xmlns:a16="http://schemas.microsoft.com/office/drawing/2014/main" id="{26480316-EBBA-451E-AD0F-01C1E745BB11}"/>
              </a:ext>
            </a:extLst>
          </p:cNvPr>
          <p:cNvSpPr/>
          <p:nvPr/>
        </p:nvSpPr>
        <p:spPr>
          <a:xfrm>
            <a:off x="7916203" y="2042583"/>
            <a:ext cx="1504950" cy="307340"/>
          </a:xfrm>
          <a:prstGeom prst="roundRect">
            <a:avLst/>
          </a:prstGeom>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n-IN" sz="1100" b="1" i="1">
                <a:effectLst/>
                <a:latin typeface="Times New Roman" panose="02020603050405020304" pitchFamily="18" charset="0"/>
                <a:ea typeface="Calibri" panose="020F0502020204030204" pitchFamily="34" charset="0"/>
                <a:cs typeface="Times New Roman" panose="02020603050405020304" pitchFamily="18" charset="0"/>
              </a:rPr>
              <a:t>Distance Calculation</a:t>
            </a:r>
            <a:endParaRPr lang="en-IN" sz="1100">
              <a:effectLst/>
              <a:ea typeface="Calibri" panose="020F0502020204030204" pitchFamily="34" charset="0"/>
              <a:cs typeface="Times New Roman" panose="02020603050405020304" pitchFamily="18" charset="0"/>
            </a:endParaRPr>
          </a:p>
        </p:txBody>
      </p:sp>
      <p:sp>
        <p:nvSpPr>
          <p:cNvPr id="13" name="Rectangle: Rounded Corners 12">
            <a:extLst>
              <a:ext uri="{FF2B5EF4-FFF2-40B4-BE49-F238E27FC236}">
                <a16:creationId xmlns:a16="http://schemas.microsoft.com/office/drawing/2014/main" id="{4711500A-F41F-40B8-A8E5-C07BD0EBFF23}"/>
              </a:ext>
            </a:extLst>
          </p:cNvPr>
          <p:cNvSpPr/>
          <p:nvPr/>
        </p:nvSpPr>
        <p:spPr>
          <a:xfrm>
            <a:off x="7241956" y="2477155"/>
            <a:ext cx="1278255" cy="299085"/>
          </a:xfrm>
          <a:prstGeom prst="roundRect">
            <a:avLst/>
          </a:prstGeom>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n-IN" sz="1100" i="1">
                <a:effectLst/>
                <a:latin typeface="Times New Roman" panose="02020603050405020304" pitchFamily="18" charset="0"/>
                <a:ea typeface="Calibri" panose="020F0502020204030204" pitchFamily="34" charset="0"/>
                <a:cs typeface="Times New Roman" panose="02020603050405020304" pitchFamily="18" charset="0"/>
              </a:rPr>
              <a:t>Trilateration</a:t>
            </a:r>
            <a:endParaRPr lang="en-IN" sz="1100">
              <a:effectLst/>
              <a:ea typeface="Calibri" panose="020F0502020204030204" pitchFamily="34" charset="0"/>
              <a:cs typeface="Times New Roman" panose="02020603050405020304" pitchFamily="18" charset="0"/>
            </a:endParaRPr>
          </a:p>
        </p:txBody>
      </p:sp>
      <p:sp>
        <p:nvSpPr>
          <p:cNvPr id="14" name="Rectangle: Rounded Corners 13">
            <a:extLst>
              <a:ext uri="{FF2B5EF4-FFF2-40B4-BE49-F238E27FC236}">
                <a16:creationId xmlns:a16="http://schemas.microsoft.com/office/drawing/2014/main" id="{2F377316-3FCF-4E69-B5DE-457108AE56B0}"/>
              </a:ext>
            </a:extLst>
          </p:cNvPr>
          <p:cNvSpPr/>
          <p:nvPr/>
        </p:nvSpPr>
        <p:spPr>
          <a:xfrm>
            <a:off x="8823045" y="2473027"/>
            <a:ext cx="1278255" cy="307340"/>
          </a:xfrm>
          <a:prstGeom prst="roundRect">
            <a:avLst/>
          </a:prstGeom>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n-IN" sz="1100" i="1">
                <a:effectLst/>
                <a:latin typeface="Times New Roman" panose="02020603050405020304" pitchFamily="18" charset="0"/>
                <a:ea typeface="Calibri" panose="020F0502020204030204" pitchFamily="34" charset="0"/>
                <a:cs typeface="Times New Roman" panose="02020603050405020304" pitchFamily="18" charset="0"/>
              </a:rPr>
              <a:t>Triangulation</a:t>
            </a:r>
            <a:endParaRPr lang="en-IN" sz="1100">
              <a:effectLst/>
              <a:ea typeface="Calibri" panose="020F0502020204030204" pitchFamily="34" charset="0"/>
              <a:cs typeface="Times New Roman" panose="02020603050405020304" pitchFamily="18" charset="0"/>
            </a:endParaRPr>
          </a:p>
        </p:txBody>
      </p:sp>
      <p:pic>
        <p:nvPicPr>
          <p:cNvPr id="15" name="Picture 14" descr="The Trilateration algorithm. | Download Scientific Diagram">
            <a:extLst>
              <a:ext uri="{FF2B5EF4-FFF2-40B4-BE49-F238E27FC236}">
                <a16:creationId xmlns:a16="http://schemas.microsoft.com/office/drawing/2014/main" id="{54FB823B-56EE-45B4-884B-C62188A485BA}"/>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017168" y="2875832"/>
            <a:ext cx="1303020" cy="848360"/>
          </a:xfrm>
          <a:prstGeom prst="rect">
            <a:avLst/>
          </a:prstGeom>
          <a:noFill/>
          <a:ln>
            <a:noFill/>
          </a:ln>
        </p:spPr>
      </p:pic>
      <p:sp>
        <p:nvSpPr>
          <p:cNvPr id="16" name="Rectangle 15">
            <a:extLst>
              <a:ext uri="{FF2B5EF4-FFF2-40B4-BE49-F238E27FC236}">
                <a16:creationId xmlns:a16="http://schemas.microsoft.com/office/drawing/2014/main" id="{5E051905-4819-45FE-AA1B-68051B4B6F63}"/>
              </a:ext>
            </a:extLst>
          </p:cNvPr>
          <p:cNvSpPr/>
          <p:nvPr/>
        </p:nvSpPr>
        <p:spPr>
          <a:xfrm>
            <a:off x="7977542" y="5012802"/>
            <a:ext cx="1691005" cy="476885"/>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IN"/>
          </a:p>
        </p:txBody>
      </p:sp>
      <p:sp>
        <p:nvSpPr>
          <p:cNvPr id="17" name="Rectangle: Rounded Corners 16">
            <a:extLst>
              <a:ext uri="{FF2B5EF4-FFF2-40B4-BE49-F238E27FC236}">
                <a16:creationId xmlns:a16="http://schemas.microsoft.com/office/drawing/2014/main" id="{9CFDE0D1-8E50-4463-971C-4E47008CE0C3}"/>
              </a:ext>
            </a:extLst>
          </p:cNvPr>
          <p:cNvSpPr/>
          <p:nvPr/>
        </p:nvSpPr>
        <p:spPr>
          <a:xfrm>
            <a:off x="8070569" y="5088116"/>
            <a:ext cx="1504950" cy="307340"/>
          </a:xfrm>
          <a:prstGeom prst="roundRect">
            <a:avLst/>
          </a:prstGeom>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n-IN" sz="1100" b="1" i="1">
                <a:effectLst/>
                <a:latin typeface="Times New Roman" panose="02020603050405020304" pitchFamily="18" charset="0"/>
                <a:ea typeface="Calibri" panose="020F0502020204030204" pitchFamily="34" charset="0"/>
                <a:cs typeface="Times New Roman" panose="02020603050405020304" pitchFamily="18" charset="0"/>
              </a:rPr>
              <a:t>Coordinates</a:t>
            </a:r>
            <a:endParaRPr lang="en-IN" sz="1100">
              <a:effectLst/>
              <a:ea typeface="Calibri" panose="020F0502020204030204" pitchFamily="34" charset="0"/>
              <a:cs typeface="Times New Roman" panose="02020603050405020304" pitchFamily="18" charset="0"/>
            </a:endParaRPr>
          </a:p>
        </p:txBody>
      </p:sp>
      <p:pic>
        <p:nvPicPr>
          <p:cNvPr id="18" name="Picture 17" descr="Python Pandas: Ploting GPS track as it evolves in time - Stack Overflow">
            <a:extLst>
              <a:ext uri="{FF2B5EF4-FFF2-40B4-BE49-F238E27FC236}">
                <a16:creationId xmlns:a16="http://schemas.microsoft.com/office/drawing/2014/main" id="{90AAA788-23D0-40F1-939D-64EB09B6934A}"/>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45576" y="4585074"/>
            <a:ext cx="2468293" cy="1441605"/>
          </a:xfrm>
          <a:prstGeom prst="rect">
            <a:avLst/>
          </a:prstGeom>
          <a:noFill/>
          <a:ln>
            <a:noFill/>
          </a:ln>
        </p:spPr>
      </p:pic>
      <p:sp>
        <p:nvSpPr>
          <p:cNvPr id="19" name="Arrow: Right 18">
            <a:extLst>
              <a:ext uri="{FF2B5EF4-FFF2-40B4-BE49-F238E27FC236}">
                <a16:creationId xmlns:a16="http://schemas.microsoft.com/office/drawing/2014/main" id="{21915818-762B-45A3-A9D2-54921A7D2DF7}"/>
              </a:ext>
            </a:extLst>
          </p:cNvPr>
          <p:cNvSpPr/>
          <p:nvPr/>
        </p:nvSpPr>
        <p:spPr>
          <a:xfrm rot="10800000">
            <a:off x="5236943" y="5180826"/>
            <a:ext cx="283210" cy="214630"/>
          </a:xfrm>
          <a:prstGeom prst="rightArrow">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IN"/>
          </a:p>
        </p:txBody>
      </p:sp>
      <p:sp>
        <p:nvSpPr>
          <p:cNvPr id="20" name="Arrow: Right 19">
            <a:extLst>
              <a:ext uri="{FF2B5EF4-FFF2-40B4-BE49-F238E27FC236}">
                <a16:creationId xmlns:a16="http://schemas.microsoft.com/office/drawing/2014/main" id="{29530D9B-9800-4B5B-BE95-1752EC9CC86D}"/>
              </a:ext>
            </a:extLst>
          </p:cNvPr>
          <p:cNvSpPr/>
          <p:nvPr/>
        </p:nvSpPr>
        <p:spPr>
          <a:xfrm rot="5400000">
            <a:off x="8690646" y="4415610"/>
            <a:ext cx="264795" cy="214630"/>
          </a:xfrm>
          <a:prstGeom prst="rightArrow">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IN"/>
          </a:p>
        </p:txBody>
      </p:sp>
      <p:sp>
        <p:nvSpPr>
          <p:cNvPr id="21" name="Arrow: Right 20">
            <a:extLst>
              <a:ext uri="{FF2B5EF4-FFF2-40B4-BE49-F238E27FC236}">
                <a16:creationId xmlns:a16="http://schemas.microsoft.com/office/drawing/2014/main" id="{FD643FA9-F96C-444E-B010-019B2415A973}"/>
              </a:ext>
            </a:extLst>
          </p:cNvPr>
          <p:cNvSpPr/>
          <p:nvPr/>
        </p:nvSpPr>
        <p:spPr>
          <a:xfrm>
            <a:off x="5260206" y="2989076"/>
            <a:ext cx="283210" cy="214630"/>
          </a:xfrm>
          <a:prstGeom prst="rightArrow">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IN"/>
          </a:p>
        </p:txBody>
      </p:sp>
    </p:spTree>
    <p:extLst>
      <p:ext uri="{BB962C8B-B14F-4D97-AF65-F5344CB8AC3E}">
        <p14:creationId xmlns:p14="http://schemas.microsoft.com/office/powerpoint/2010/main" val="21793505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899C73-233B-4B34-905A-54F60EA74459}"/>
              </a:ext>
            </a:extLst>
          </p:cNvPr>
          <p:cNvSpPr>
            <a:spLocks noGrp="1"/>
          </p:cNvSpPr>
          <p:nvPr>
            <p:ph type="title"/>
          </p:nvPr>
        </p:nvSpPr>
        <p:spPr>
          <a:xfrm>
            <a:off x="838200" y="365126"/>
            <a:ext cx="10515600" cy="787814"/>
          </a:xfrm>
        </p:spPr>
        <p:txBody>
          <a:bodyPr>
            <a:normAutofit/>
          </a:bodyPr>
          <a:lstStyle/>
          <a:p>
            <a:r>
              <a:rPr lang="en-IN" sz="3000" b="1" dirty="0">
                <a:latin typeface="Times New Roman" panose="02020603050405020304" pitchFamily="18" charset="0"/>
                <a:cs typeface="Times New Roman" panose="02020603050405020304" pitchFamily="18" charset="0"/>
              </a:rPr>
              <a:t>How to find the distance between the camera and the object ?</a:t>
            </a:r>
          </a:p>
        </p:txBody>
      </p:sp>
      <p:sp>
        <p:nvSpPr>
          <p:cNvPr id="3" name="Content Placeholder 2">
            <a:extLst>
              <a:ext uri="{FF2B5EF4-FFF2-40B4-BE49-F238E27FC236}">
                <a16:creationId xmlns:a16="http://schemas.microsoft.com/office/drawing/2014/main" id="{0C04F92D-DFCA-42E2-9182-CB6901A304F4}"/>
              </a:ext>
            </a:extLst>
          </p:cNvPr>
          <p:cNvSpPr>
            <a:spLocks noGrp="1"/>
          </p:cNvSpPr>
          <p:nvPr>
            <p:ph idx="1"/>
          </p:nvPr>
        </p:nvSpPr>
        <p:spPr>
          <a:xfrm>
            <a:off x="838200" y="1364974"/>
            <a:ext cx="10515600" cy="4811989"/>
          </a:xfrm>
          <a:noFill/>
        </p:spPr>
        <p:txBody>
          <a:bodyPr>
            <a:normAutofit fontScale="85000" lnSpcReduction="20000"/>
          </a:bodyPr>
          <a:lstStyle/>
          <a:p>
            <a:pPr>
              <a:buFont typeface="Wingdings" panose="05000000000000000000" pitchFamily="2" charset="2"/>
              <a:buChar char="Ø"/>
            </a:pPr>
            <a:r>
              <a:rPr lang="en-IN" dirty="0">
                <a:latin typeface="Times New Roman" panose="02020603050405020304" pitchFamily="18" charset="0"/>
                <a:cs typeface="Times New Roman" panose="02020603050405020304" pitchFamily="18" charset="0"/>
              </a:rPr>
              <a:t>The solution is </a:t>
            </a:r>
            <a:r>
              <a:rPr lang="en-IN" b="1" i="1" dirty="0">
                <a:latin typeface="Times New Roman" panose="02020603050405020304" pitchFamily="18" charset="0"/>
                <a:cs typeface="Times New Roman" panose="02020603050405020304" pitchFamily="18" charset="0"/>
              </a:rPr>
              <a:t>Computer vision</a:t>
            </a:r>
          </a:p>
          <a:p>
            <a:pPr marL="0" indent="0" algn="just">
              <a:buNone/>
            </a:pPr>
            <a:r>
              <a:rPr lang="en-IN" sz="1900" spc="-5" dirty="0">
                <a:solidFill>
                  <a:srgbClr val="292929"/>
                </a:solidFill>
                <a:effectLst/>
                <a:latin typeface="Times New Roman" panose="02020603050405020304" pitchFamily="18" charset="0"/>
                <a:ea typeface="Calibri" panose="020F0502020204030204" pitchFamily="34" charset="0"/>
              </a:rPr>
              <a:t>Computer Vision is the science of computers and software systems that can recognize and understand images and scenes. Computer Vision is also composed of various aspects such as image recognition, object detection, image generation, image super-resolution and more.</a:t>
            </a:r>
          </a:p>
          <a:p>
            <a:pPr algn="just"/>
            <a:r>
              <a:rPr lang="en-IN" sz="1900" b="1" i="1" dirty="0">
                <a:latin typeface="Times New Roman" panose="02020603050405020304" pitchFamily="18" charset="0"/>
                <a:cs typeface="Times New Roman" panose="02020603050405020304" pitchFamily="18" charset="0"/>
              </a:rPr>
              <a:t>Three cameras will capture an object to be tracked from three axis.</a:t>
            </a:r>
          </a:p>
          <a:p>
            <a:pPr algn="just"/>
            <a:r>
              <a:rPr lang="en-IN" sz="1900" dirty="0">
                <a:effectLst/>
                <a:latin typeface="Times New Roman" panose="02020603050405020304" pitchFamily="18" charset="0"/>
                <a:ea typeface="Calibri" panose="020F0502020204030204" pitchFamily="34" charset="0"/>
                <a:cs typeface="Times New Roman" panose="02020603050405020304" pitchFamily="18" charset="0"/>
              </a:rPr>
              <a:t>In order to determine the distance from our camera to a known object or marker, we are going to utilize </a:t>
            </a:r>
            <a:r>
              <a:rPr lang="en-IN" sz="1900" i="1" dirty="0">
                <a:effectLst/>
                <a:latin typeface="Times New Roman" panose="02020603050405020304" pitchFamily="18" charset="0"/>
                <a:ea typeface="Calibri" panose="020F0502020204030204" pitchFamily="34" charset="0"/>
                <a:cs typeface="Times New Roman" panose="02020603050405020304" pitchFamily="18" charset="0"/>
              </a:rPr>
              <a:t>triangle similarity</a:t>
            </a:r>
            <a:r>
              <a:rPr lang="en-IN" sz="1900" dirty="0">
                <a:effectLst/>
                <a:latin typeface="Times New Roman" panose="02020603050405020304" pitchFamily="18" charset="0"/>
                <a:ea typeface="Calibri" panose="020F0502020204030204" pitchFamily="34" charset="0"/>
                <a:cs typeface="Times New Roman" panose="02020603050405020304" pitchFamily="18" charset="0"/>
              </a:rPr>
              <a:t>.</a:t>
            </a:r>
          </a:p>
          <a:p>
            <a:r>
              <a:rPr lang="en-IN" sz="1900" dirty="0">
                <a:latin typeface="Times New Roman" panose="02020603050405020304" pitchFamily="18" charset="0"/>
                <a:ea typeface="Calibri" panose="020F0502020204030204" pitchFamily="34" charset="0"/>
                <a:cs typeface="Times New Roman" panose="02020603050405020304" pitchFamily="18" charset="0"/>
              </a:rPr>
              <a:t>Knowing the focal length of the camera ‘</a:t>
            </a:r>
            <a:r>
              <a:rPr lang="en-IN" sz="1900" i="1" dirty="0">
                <a:latin typeface="Times New Roman" panose="02020603050405020304" pitchFamily="18" charset="0"/>
                <a:ea typeface="Calibri" panose="020F0502020204030204" pitchFamily="34" charset="0"/>
                <a:cs typeface="Times New Roman" panose="02020603050405020304" pitchFamily="18" charset="0"/>
              </a:rPr>
              <a:t>F</a:t>
            </a:r>
            <a:r>
              <a:rPr lang="en-IN" sz="1900" dirty="0">
                <a:latin typeface="Times New Roman" panose="02020603050405020304" pitchFamily="18" charset="0"/>
                <a:ea typeface="Calibri" panose="020F0502020204030204" pitchFamily="34" charset="0"/>
                <a:cs typeface="Times New Roman" panose="02020603050405020304" pitchFamily="18" charset="0"/>
              </a:rPr>
              <a:t>’</a:t>
            </a:r>
          </a:p>
          <a:p>
            <a:r>
              <a:rPr lang="en-IN" sz="1900" dirty="0">
                <a:effectLst/>
                <a:latin typeface="Times New Roman" panose="02020603050405020304" pitchFamily="18" charset="0"/>
                <a:ea typeface="Calibri" panose="020F0502020204030204" pitchFamily="34" charset="0"/>
                <a:cs typeface="Times New Roman" panose="02020603050405020304" pitchFamily="18" charset="0"/>
              </a:rPr>
              <a:t>Width of the object ‘</a:t>
            </a:r>
            <a:r>
              <a:rPr lang="en-IN" sz="1900" i="1" dirty="0">
                <a:effectLst/>
                <a:latin typeface="Times New Roman" panose="02020603050405020304" pitchFamily="18" charset="0"/>
                <a:ea typeface="Calibri" panose="020F0502020204030204" pitchFamily="34" charset="0"/>
                <a:cs typeface="Times New Roman" panose="02020603050405020304" pitchFamily="18" charset="0"/>
              </a:rPr>
              <a:t>W</a:t>
            </a:r>
            <a:r>
              <a:rPr lang="en-IN" sz="1900" dirty="0">
                <a:effectLst/>
                <a:latin typeface="Times New Roman" panose="02020603050405020304" pitchFamily="18" charset="0"/>
                <a:ea typeface="Calibri" panose="020F0502020204030204" pitchFamily="34" charset="0"/>
                <a:cs typeface="Times New Roman" panose="02020603050405020304" pitchFamily="18" charset="0"/>
              </a:rPr>
              <a:t>’</a:t>
            </a:r>
          </a:p>
          <a:p>
            <a:r>
              <a:rPr lang="en-IN" sz="1900" dirty="0">
                <a:latin typeface="Times New Roman" panose="02020603050405020304" pitchFamily="18" charset="0"/>
                <a:ea typeface="Calibri" panose="020F0502020204030204" pitchFamily="34" charset="0"/>
                <a:cs typeface="Times New Roman" panose="02020603050405020304" pitchFamily="18" charset="0"/>
              </a:rPr>
              <a:t>Pixel value of the camera ‘</a:t>
            </a:r>
            <a:r>
              <a:rPr lang="en-IN" sz="1900" i="1" dirty="0">
                <a:latin typeface="Times New Roman" panose="02020603050405020304" pitchFamily="18" charset="0"/>
                <a:ea typeface="Calibri" panose="020F0502020204030204" pitchFamily="34" charset="0"/>
                <a:cs typeface="Times New Roman" panose="02020603050405020304" pitchFamily="18" charset="0"/>
              </a:rPr>
              <a:t>P</a:t>
            </a:r>
            <a:r>
              <a:rPr lang="en-IN" sz="1900" dirty="0">
                <a:latin typeface="Times New Roman" panose="02020603050405020304" pitchFamily="18" charset="0"/>
                <a:ea typeface="Calibri" panose="020F0502020204030204" pitchFamily="34" charset="0"/>
                <a:cs typeface="Times New Roman" panose="02020603050405020304" pitchFamily="18" charset="0"/>
              </a:rPr>
              <a:t>’</a:t>
            </a:r>
          </a:p>
          <a:p>
            <a:pPr marL="0" indent="0">
              <a:buNone/>
            </a:pPr>
            <a:r>
              <a:rPr lang="en-IN" sz="1900" dirty="0">
                <a:latin typeface="Times New Roman" panose="02020603050405020304" pitchFamily="18" charset="0"/>
                <a:ea typeface="Calibri" panose="020F0502020204030204" pitchFamily="34" charset="0"/>
                <a:cs typeface="Times New Roman" panose="02020603050405020304" pitchFamily="18" charset="0"/>
              </a:rPr>
              <a:t>The Formula to get the distance is given below </a:t>
            </a:r>
          </a:p>
          <a:p>
            <a:pPr marL="0" indent="0">
              <a:buNone/>
            </a:pPr>
            <a:endParaRPr lang="en-IN" sz="2000" b="1" i="1"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indent="0" algn="just">
              <a:buNone/>
            </a:pPr>
            <a:r>
              <a:rPr lang="en-IN" sz="2000" b="1" i="1" dirty="0">
                <a:latin typeface="Times New Roman" panose="02020603050405020304" pitchFamily="18" charset="0"/>
                <a:ea typeface="Times New Roman" panose="02020603050405020304" pitchFamily="18" charset="0"/>
                <a:cs typeface="Times New Roman" panose="02020603050405020304" pitchFamily="18" charset="0"/>
              </a:rPr>
              <a:t>                  </a:t>
            </a:r>
            <a:r>
              <a:rPr lang="en-IN" sz="1800" b="1" i="1" dirty="0">
                <a:effectLst/>
                <a:latin typeface="Times New Roman" panose="02020603050405020304" pitchFamily="18" charset="0"/>
                <a:ea typeface="Times New Roman" panose="02020603050405020304" pitchFamily="18" charset="0"/>
              </a:rPr>
              <a:t>F = (P x D) / W                                                                          </a:t>
            </a:r>
            <a:r>
              <a:rPr lang="en-IN" sz="1800" dirty="0">
                <a:effectLst/>
                <a:latin typeface="Times New Roman" panose="02020603050405020304" pitchFamily="18" charset="0"/>
                <a:ea typeface="Times New Roman" panose="02020603050405020304" pitchFamily="18" charset="0"/>
              </a:rPr>
              <a:t>[1]</a:t>
            </a:r>
          </a:p>
          <a:p>
            <a:pPr marL="0" indent="0" algn="ctr">
              <a:buNone/>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r>
              <a:rPr lang="en-IN" sz="1700" b="1" i="1" dirty="0">
                <a:latin typeface="Times New Roman" panose="02020603050405020304" pitchFamily="18" charset="0"/>
                <a:cs typeface="Times New Roman" panose="02020603050405020304" pitchFamily="18" charset="0"/>
              </a:rPr>
              <a:t>Once yolo identifies the object, the distance is measured</a:t>
            </a:r>
          </a:p>
          <a:p>
            <a:pPr marL="0" indent="0">
              <a:buNone/>
            </a:pPr>
            <a:r>
              <a:rPr lang="en-IN" sz="1900" i="1" dirty="0">
                <a:latin typeface="Times New Roman" panose="02020603050405020304" pitchFamily="18" charset="0"/>
                <a:cs typeface="Times New Roman" panose="02020603050405020304" pitchFamily="18" charset="0"/>
              </a:rPr>
              <a:t>Once the distance is measured between the object  and the camera the coordinates are calculated using the </a:t>
            </a:r>
            <a:r>
              <a:rPr lang="en-IN" sz="1900" b="1" i="1" dirty="0">
                <a:latin typeface="Times New Roman" panose="02020603050405020304" pitchFamily="18" charset="0"/>
                <a:cs typeface="Times New Roman" panose="02020603050405020304" pitchFamily="18" charset="0"/>
              </a:rPr>
              <a:t>equation 3</a:t>
            </a:r>
          </a:p>
        </p:txBody>
      </p:sp>
      <p:pic>
        <p:nvPicPr>
          <p:cNvPr id="5" name="Picture 4" descr="Find distance from camera to object using Python and OpenCV">
            <a:extLst>
              <a:ext uri="{FF2B5EF4-FFF2-40B4-BE49-F238E27FC236}">
                <a16:creationId xmlns:a16="http://schemas.microsoft.com/office/drawing/2014/main" id="{E63D6A6C-D527-44AA-9F0B-15F099FF72D7}"/>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229599" y="3179298"/>
            <a:ext cx="2264900" cy="2518117"/>
          </a:xfrm>
          <a:prstGeom prst="rect">
            <a:avLst/>
          </a:prstGeom>
          <a:noFill/>
          <a:ln>
            <a:noFill/>
          </a:ln>
        </p:spPr>
      </p:pic>
    </p:spTree>
    <p:extLst>
      <p:ext uri="{BB962C8B-B14F-4D97-AF65-F5344CB8AC3E}">
        <p14:creationId xmlns:p14="http://schemas.microsoft.com/office/powerpoint/2010/main" val="40290021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Title 1">
            <a:extLst>
              <a:ext uri="{FF2B5EF4-FFF2-40B4-BE49-F238E27FC236}">
                <a16:creationId xmlns:a16="http://schemas.microsoft.com/office/drawing/2014/main" id="{D9EFCAB6-2FB7-4817-94D0-58BBDC0AA001}"/>
              </a:ext>
            </a:extLst>
          </p:cNvPr>
          <p:cNvSpPr>
            <a:spLocks noGrp="1"/>
          </p:cNvSpPr>
          <p:nvPr>
            <p:ph type="title"/>
          </p:nvPr>
        </p:nvSpPr>
        <p:spPr>
          <a:xfrm>
            <a:off x="1066800" y="642594"/>
            <a:ext cx="10058400" cy="640080"/>
          </a:xfrm>
        </p:spPr>
        <p:txBody>
          <a:bodyPr/>
          <a:lstStyle/>
          <a:p>
            <a:r>
              <a:rPr lang="en-US" dirty="0"/>
              <a:t>Trilateration</a:t>
            </a:r>
          </a:p>
        </p:txBody>
      </p:sp>
      <p:sp>
        <p:nvSpPr>
          <p:cNvPr id="73" name="Text Placeholder 2">
            <a:extLst>
              <a:ext uri="{FF2B5EF4-FFF2-40B4-BE49-F238E27FC236}">
                <a16:creationId xmlns:a16="http://schemas.microsoft.com/office/drawing/2014/main" id="{2EA0AD90-6930-488A-99A6-116EDDD601E3}"/>
              </a:ext>
            </a:extLst>
          </p:cNvPr>
          <p:cNvSpPr>
            <a:spLocks noGrp="1"/>
          </p:cNvSpPr>
          <p:nvPr>
            <p:ph type="body" idx="1"/>
          </p:nvPr>
        </p:nvSpPr>
        <p:spPr>
          <a:xfrm>
            <a:off x="1069848" y="1367161"/>
            <a:ext cx="4663440" cy="1347253"/>
          </a:xfrm>
        </p:spPr>
        <p:txBody>
          <a:bodyPr/>
          <a:lstStyle/>
          <a:p>
            <a:r>
              <a:rPr lang="en-US" dirty="0"/>
              <a:t>General circle formula</a:t>
            </a:r>
          </a:p>
        </p:txBody>
      </p:sp>
      <mc:AlternateContent xmlns:mc="http://schemas.openxmlformats.org/markup-compatibility/2006">
        <mc:Choice xmlns:a14="http://schemas.microsoft.com/office/drawing/2010/main" Requires="a14">
          <p:sp>
            <p:nvSpPr>
              <p:cNvPr id="75" name="Content Placeholder 3">
                <a:extLst>
                  <a:ext uri="{FF2B5EF4-FFF2-40B4-BE49-F238E27FC236}">
                    <a16:creationId xmlns:a16="http://schemas.microsoft.com/office/drawing/2014/main" id="{F11BA4E7-6216-40BF-955E-68543EB0BA0E}"/>
                  </a:ext>
                </a:extLst>
              </p:cNvPr>
              <p:cNvSpPr>
                <a:spLocks noGrp="1"/>
              </p:cNvSpPr>
              <p:nvPr>
                <p:ph sz="half" idx="2"/>
              </p:nvPr>
            </p:nvSpPr>
            <p:spPr>
              <a:xfrm>
                <a:off x="1069848" y="2308194"/>
                <a:ext cx="4663440" cy="3648103"/>
              </a:xfrm>
            </p:spPr>
            <p:txBody>
              <a:bodyPr/>
              <a:lstStyle/>
              <a:p>
                <a:pPr marL="0" indent="0">
                  <a:buNone/>
                </a:pPr>
                <a14:m>
                  <m:oMathPara xmlns:m="http://schemas.openxmlformats.org/officeDocument/2006/math">
                    <m:oMathParaPr>
                      <m:jc m:val="center"/>
                    </m:oMathParaPr>
                    <m:oMath xmlns:m="http://schemas.openxmlformats.org/officeDocument/2006/math">
                      <m:sSup>
                        <m:sSupPr>
                          <m:ctrlPr>
                            <a:rPr lang="en-GB" sz="1800" i="1" smtClean="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ctrlPr>
                        </m:sSupPr>
                        <m:e>
                          <m:r>
                            <a:rPr lang="en-GB" sz="18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𝑟</m:t>
                          </m:r>
                        </m:e>
                        <m:sup>
                          <m:r>
                            <a:rPr lang="en-GB" sz="18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2</m:t>
                          </m:r>
                        </m:sup>
                      </m:sSup>
                      <m:r>
                        <a:rPr lang="en-GB" sz="18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m:t>
                      </m:r>
                      <m:d>
                        <m:dPr>
                          <m:ctrlPr>
                            <a:rPr lang="en-GB" sz="18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ctrlPr>
                        </m:dPr>
                        <m:e>
                          <m:r>
                            <a:rPr lang="en-GB" sz="18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𝑥</m:t>
                          </m:r>
                          <m:r>
                            <a:rPr lang="en-GB" sz="18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m:t>
                          </m:r>
                          <m:sSubSup>
                            <m:sSubSupPr>
                              <m:ctrlPr>
                                <a:rPr lang="en-GB" sz="18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ctrlPr>
                            </m:sSubSupPr>
                            <m:e>
                              <m:r>
                                <a:rPr lang="en-GB" sz="18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𝑥</m:t>
                              </m:r>
                            </m:e>
                            <m:sub>
                              <m:r>
                                <a:rPr lang="en-GB" sz="18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𝑎</m:t>
                              </m:r>
                            </m:sub>
                            <m:sup>
                              <m:r>
                                <a:rPr lang="en-GB" sz="18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2</m:t>
                              </m:r>
                            </m:sup>
                          </m:sSubSup>
                        </m:e>
                      </m:d>
                      <m:r>
                        <a:rPr lang="en-GB" sz="18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 </m:t>
                      </m:r>
                      <m:d>
                        <m:dPr>
                          <m:ctrlPr>
                            <a:rPr lang="en-GB" sz="18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ctrlPr>
                        </m:dPr>
                        <m:e>
                          <m:r>
                            <a:rPr lang="en-GB" sz="18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𝑦</m:t>
                          </m:r>
                          <m:r>
                            <a:rPr lang="en-GB" sz="18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m:t>
                          </m:r>
                          <m:sSubSup>
                            <m:sSubSupPr>
                              <m:ctrlPr>
                                <a:rPr lang="en-GB" sz="18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ctrlPr>
                            </m:sSubSupPr>
                            <m:e>
                              <m:r>
                                <a:rPr lang="en-GB" sz="18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𝑦</m:t>
                              </m:r>
                            </m:e>
                            <m:sub>
                              <m:r>
                                <a:rPr lang="en-GB" sz="18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𝑎</m:t>
                              </m:r>
                            </m:sub>
                            <m:sup>
                              <m:r>
                                <a:rPr lang="en-GB" sz="18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2</m:t>
                              </m:r>
                            </m:sup>
                          </m:sSubSup>
                        </m:e>
                      </m:d>
                      <m:r>
                        <a:rPr lang="en-GB" sz="18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 </m:t>
                      </m:r>
                      <m:d>
                        <m:dPr>
                          <m:ctrlPr>
                            <a:rPr lang="en-GB" sz="18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ctrlPr>
                        </m:dPr>
                        <m:e>
                          <m:r>
                            <a:rPr lang="en-GB" sz="18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𝑧</m:t>
                          </m:r>
                          <m:r>
                            <a:rPr lang="en-GB" sz="18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m:t>
                          </m:r>
                          <m:sSubSup>
                            <m:sSubSupPr>
                              <m:ctrlPr>
                                <a:rPr lang="en-GB" sz="18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ctrlPr>
                            </m:sSubSupPr>
                            <m:e>
                              <m:r>
                                <a:rPr lang="en-GB" sz="18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𝑧</m:t>
                              </m:r>
                            </m:e>
                            <m:sub>
                              <m:r>
                                <a:rPr lang="en-GB" sz="18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𝑎</m:t>
                              </m:r>
                            </m:sub>
                            <m:sup>
                              <m:r>
                                <a:rPr lang="en-GB" sz="18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2</m:t>
                              </m:r>
                            </m:sup>
                          </m:sSubSup>
                        </m:e>
                      </m:d>
                      <m:r>
                        <a:rPr lang="en-US" sz="1800" b="0" i="1" smtClean="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…[2]</m:t>
                      </m:r>
                    </m:oMath>
                  </m:oMathPara>
                </a14:m>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r>
                  <a:rPr lang="en-GB" sz="1800" i="1" dirty="0">
                    <a:effectLst/>
                    <a:latin typeface="Times New Roman" panose="02020603050405020304" pitchFamily="18" charset="0"/>
                    <a:ea typeface="Calibri" panose="020F0502020204030204" pitchFamily="34" charset="0"/>
                  </a:rPr>
                  <a:t>A</a:t>
                </a:r>
                <a:r>
                  <a:rPr lang="en-GB" sz="1800" i="1" baseline="-25000" dirty="0">
                    <a:effectLst/>
                    <a:latin typeface="Times New Roman" panose="02020603050405020304" pitchFamily="18" charset="0"/>
                    <a:ea typeface="Calibri" panose="020F0502020204030204" pitchFamily="34" charset="0"/>
                  </a:rPr>
                  <a:t>1</a:t>
                </a:r>
                <a:r>
                  <a:rPr lang="en-GB" sz="1800" i="1" dirty="0">
                    <a:effectLst/>
                    <a:latin typeface="Times New Roman" panose="02020603050405020304" pitchFamily="18" charset="0"/>
                    <a:ea typeface="Calibri" panose="020F0502020204030204" pitchFamily="34" charset="0"/>
                  </a:rPr>
                  <a:t>(0, 0, 0), A</a:t>
                </a:r>
                <a:r>
                  <a:rPr lang="en-GB" sz="1800" i="1" baseline="-25000" dirty="0">
                    <a:effectLst/>
                    <a:latin typeface="Times New Roman" panose="02020603050405020304" pitchFamily="18" charset="0"/>
                    <a:ea typeface="Calibri" panose="020F0502020204030204" pitchFamily="34" charset="0"/>
                  </a:rPr>
                  <a:t>2</a:t>
                </a:r>
                <a:r>
                  <a:rPr lang="en-GB" sz="1800" i="1" dirty="0">
                    <a:effectLst/>
                    <a:latin typeface="Times New Roman" panose="02020603050405020304" pitchFamily="18" charset="0"/>
                    <a:ea typeface="Calibri" panose="020F0502020204030204" pitchFamily="34" charset="0"/>
                  </a:rPr>
                  <a:t>(x</a:t>
                </a:r>
                <a:r>
                  <a:rPr lang="en-GB" sz="1800" i="1" baseline="-25000" dirty="0">
                    <a:effectLst/>
                    <a:latin typeface="Times New Roman" panose="02020603050405020304" pitchFamily="18" charset="0"/>
                    <a:ea typeface="Calibri" panose="020F0502020204030204" pitchFamily="34" charset="0"/>
                  </a:rPr>
                  <a:t>1</a:t>
                </a:r>
                <a:r>
                  <a:rPr lang="en-GB" sz="1800" i="1" dirty="0">
                    <a:effectLst/>
                    <a:latin typeface="Times New Roman" panose="02020603050405020304" pitchFamily="18" charset="0"/>
                    <a:ea typeface="Calibri" panose="020F0502020204030204" pitchFamily="34" charset="0"/>
                  </a:rPr>
                  <a:t>, 0, 0), A</a:t>
                </a:r>
                <a:r>
                  <a:rPr lang="en-GB" sz="1800" i="1" baseline="-25000" dirty="0">
                    <a:effectLst/>
                    <a:latin typeface="Times New Roman" panose="02020603050405020304" pitchFamily="18" charset="0"/>
                    <a:ea typeface="Calibri" panose="020F0502020204030204" pitchFamily="34" charset="0"/>
                  </a:rPr>
                  <a:t>2</a:t>
                </a:r>
                <a:r>
                  <a:rPr lang="en-US" sz="1800" i="1" dirty="0">
                    <a:effectLst/>
                    <a:latin typeface="Times New Roman" panose="02020603050405020304" pitchFamily="18" charset="0"/>
                    <a:ea typeface="Calibri" panose="020F0502020204030204" pitchFamily="34" charset="0"/>
                  </a:rPr>
                  <a:t>(x</a:t>
                </a:r>
                <a:r>
                  <a:rPr lang="en-US" sz="1800" i="1" baseline="-25000" dirty="0">
                    <a:effectLst/>
                    <a:latin typeface="Times New Roman" panose="02020603050405020304" pitchFamily="18" charset="0"/>
                    <a:ea typeface="Calibri" panose="020F0502020204030204" pitchFamily="34" charset="0"/>
                  </a:rPr>
                  <a:t>2</a:t>
                </a:r>
                <a:r>
                  <a:rPr lang="en-US" sz="1800" i="1" dirty="0">
                    <a:effectLst/>
                    <a:latin typeface="Times New Roman" panose="02020603050405020304" pitchFamily="18" charset="0"/>
                    <a:ea typeface="Calibri" panose="020F0502020204030204" pitchFamily="34" charset="0"/>
                  </a:rPr>
                  <a:t>, y</a:t>
                </a:r>
                <a:r>
                  <a:rPr lang="en-US" sz="1800" i="1" baseline="-25000" dirty="0">
                    <a:effectLst/>
                    <a:latin typeface="Times New Roman" panose="02020603050405020304" pitchFamily="18" charset="0"/>
                    <a:ea typeface="Calibri" panose="020F0502020204030204" pitchFamily="34" charset="0"/>
                  </a:rPr>
                  <a:t>2</a:t>
                </a:r>
                <a:r>
                  <a:rPr lang="en-US" sz="1800" i="1" dirty="0">
                    <a:effectLst/>
                    <a:latin typeface="Times New Roman" panose="02020603050405020304" pitchFamily="18" charset="0"/>
                    <a:ea typeface="Calibri" panose="020F0502020204030204" pitchFamily="34" charset="0"/>
                  </a:rPr>
                  <a:t>, 0) are the anchor points.</a:t>
                </a:r>
              </a:p>
              <a:p>
                <a:pPr marL="0" indent="0">
                  <a:buNone/>
                </a:pPr>
                <a:endParaRPr lang="en-US" sz="1800" i="1" dirty="0">
                  <a:effectLst/>
                  <a:latin typeface="Times New Roman" panose="02020603050405020304" pitchFamily="18" charset="0"/>
                  <a:ea typeface="Calibri" panose="020F0502020204030204" pitchFamily="34" charset="0"/>
                </a:endParaRPr>
              </a:p>
              <a:p>
                <a:pPr marL="0" indent="0" algn="ctr">
                  <a:buNone/>
                </a:pPr>
                <a14:m>
                  <m:oMath xmlns:m="http://schemas.openxmlformats.org/officeDocument/2006/math">
                    <m:sSubSup>
                      <m:sSubSupPr>
                        <m:ctrlPr>
                          <a:rPr lang="en-GB" i="1" smtClean="0">
                            <a:effectLst/>
                            <a:latin typeface="Cambria Math" panose="02040503050406030204" pitchFamily="18" charset="0"/>
                            <a:cs typeface="Times New Roman" panose="02020603050405020304" pitchFamily="18" charset="0"/>
                          </a:rPr>
                        </m:ctrlPr>
                      </m:sSubSupPr>
                      <m:e>
                        <m:r>
                          <a:rPr lang="en-GB" sz="1800" i="1">
                            <a:effectLst/>
                            <a:latin typeface="Cambria Math" panose="02040503050406030204" pitchFamily="18" charset="0"/>
                            <a:ea typeface="Calibri" panose="020F0502020204030204" pitchFamily="34" charset="0"/>
                            <a:cs typeface="Times New Roman" panose="02020603050405020304" pitchFamily="18" charset="0"/>
                          </a:rPr>
                          <m:t>𝑟</m:t>
                        </m:r>
                      </m:e>
                      <m:sub>
                        <m:r>
                          <a:rPr lang="en-GB" sz="1800" i="1">
                            <a:effectLst/>
                            <a:latin typeface="Cambria Math" panose="02040503050406030204" pitchFamily="18" charset="0"/>
                            <a:ea typeface="Calibri" panose="020F0502020204030204" pitchFamily="34" charset="0"/>
                            <a:cs typeface="Times New Roman" panose="02020603050405020304" pitchFamily="18" charset="0"/>
                          </a:rPr>
                          <m:t>1</m:t>
                        </m:r>
                      </m:sub>
                      <m:sup>
                        <m:r>
                          <a:rPr lang="en-GB" sz="1800" i="1">
                            <a:effectLst/>
                            <a:latin typeface="Cambria Math" panose="02040503050406030204" pitchFamily="18" charset="0"/>
                            <a:ea typeface="Calibri" panose="020F0502020204030204" pitchFamily="34" charset="0"/>
                            <a:cs typeface="Times New Roman" panose="02020603050405020304" pitchFamily="18" charset="0"/>
                          </a:rPr>
                          <m:t>2</m:t>
                        </m:r>
                      </m:sup>
                    </m:sSubSup>
                    <m:r>
                      <a:rPr lang="en-GB" sz="1800" i="1">
                        <a:effectLst/>
                        <a:latin typeface="Cambria Math" panose="02040503050406030204" pitchFamily="18" charset="0"/>
                        <a:ea typeface="Calibri" panose="020F0502020204030204" pitchFamily="34" charset="0"/>
                        <a:cs typeface="Times New Roman" panose="02020603050405020304" pitchFamily="18" charset="0"/>
                      </a:rPr>
                      <m:t>=</m:t>
                    </m:r>
                    <m:sSubSup>
                      <m:sSubSupPr>
                        <m:ctrlPr>
                          <a:rPr lang="en-GB" i="1">
                            <a:effectLst/>
                            <a:latin typeface="Cambria Math" panose="02040503050406030204" pitchFamily="18" charset="0"/>
                            <a:cs typeface="Times New Roman" panose="02020603050405020304" pitchFamily="18" charset="0"/>
                          </a:rPr>
                        </m:ctrlPr>
                      </m:sSubSupPr>
                      <m:e>
                        <m:r>
                          <a:rPr lang="en-GB" sz="1800" i="1">
                            <a:effectLst/>
                            <a:latin typeface="Cambria Math" panose="02040503050406030204" pitchFamily="18" charset="0"/>
                            <a:ea typeface="Calibri" panose="020F0502020204030204" pitchFamily="34" charset="0"/>
                            <a:cs typeface="Times New Roman" panose="02020603050405020304" pitchFamily="18" charset="0"/>
                          </a:rPr>
                          <m:t>𝑥</m:t>
                        </m:r>
                      </m:e>
                      <m:sub>
                        <m:r>
                          <a:rPr lang="en-GB" sz="1800" i="1">
                            <a:effectLst/>
                            <a:latin typeface="Cambria Math" panose="02040503050406030204" pitchFamily="18" charset="0"/>
                            <a:ea typeface="Calibri" panose="020F0502020204030204" pitchFamily="34" charset="0"/>
                            <a:cs typeface="Times New Roman" panose="02020603050405020304" pitchFamily="18" charset="0"/>
                          </a:rPr>
                          <m:t>1</m:t>
                        </m:r>
                      </m:sub>
                      <m:sup>
                        <m:r>
                          <a:rPr lang="en-GB" sz="1800" i="1">
                            <a:effectLst/>
                            <a:latin typeface="Cambria Math" panose="02040503050406030204" pitchFamily="18" charset="0"/>
                            <a:ea typeface="Calibri" panose="020F0502020204030204" pitchFamily="34" charset="0"/>
                            <a:cs typeface="Times New Roman" panose="02020603050405020304" pitchFamily="18" charset="0"/>
                          </a:rPr>
                          <m:t>2</m:t>
                        </m:r>
                      </m:sup>
                    </m:sSubSup>
                    <m:r>
                      <a:rPr lang="en-GB" sz="1800" i="1">
                        <a:effectLst/>
                        <a:latin typeface="Cambria Math" panose="02040503050406030204" pitchFamily="18" charset="0"/>
                        <a:ea typeface="Calibri" panose="020F0502020204030204" pitchFamily="34" charset="0"/>
                        <a:cs typeface="Times New Roman" panose="02020603050405020304" pitchFamily="18" charset="0"/>
                      </a:rPr>
                      <m:t>+</m:t>
                    </m:r>
                    <m:sSubSup>
                      <m:sSubSupPr>
                        <m:ctrlPr>
                          <a:rPr lang="en-GB" i="1">
                            <a:effectLst/>
                            <a:latin typeface="Cambria Math" panose="02040503050406030204" pitchFamily="18" charset="0"/>
                            <a:cs typeface="Times New Roman" panose="02020603050405020304" pitchFamily="18" charset="0"/>
                          </a:rPr>
                        </m:ctrlPr>
                      </m:sSubSupPr>
                      <m:e>
                        <m:r>
                          <a:rPr lang="en-GB" sz="1800" i="1">
                            <a:effectLst/>
                            <a:latin typeface="Cambria Math" panose="02040503050406030204" pitchFamily="18" charset="0"/>
                            <a:ea typeface="Calibri" panose="020F0502020204030204" pitchFamily="34" charset="0"/>
                            <a:cs typeface="Times New Roman" panose="02020603050405020304" pitchFamily="18" charset="0"/>
                          </a:rPr>
                          <m:t>𝑦</m:t>
                        </m:r>
                      </m:e>
                      <m:sub>
                        <m:r>
                          <a:rPr lang="en-GB" sz="1800" i="1">
                            <a:effectLst/>
                            <a:latin typeface="Cambria Math" panose="02040503050406030204" pitchFamily="18" charset="0"/>
                            <a:ea typeface="Calibri" panose="020F0502020204030204" pitchFamily="34" charset="0"/>
                            <a:cs typeface="Times New Roman" panose="02020603050405020304" pitchFamily="18" charset="0"/>
                          </a:rPr>
                          <m:t>1</m:t>
                        </m:r>
                      </m:sub>
                      <m:sup>
                        <m:r>
                          <a:rPr lang="en-GB" sz="1800" i="1">
                            <a:effectLst/>
                            <a:latin typeface="Cambria Math" panose="02040503050406030204" pitchFamily="18" charset="0"/>
                            <a:ea typeface="Calibri" panose="020F0502020204030204" pitchFamily="34" charset="0"/>
                            <a:cs typeface="Times New Roman" panose="02020603050405020304" pitchFamily="18" charset="0"/>
                          </a:rPr>
                          <m:t>2</m:t>
                        </m:r>
                      </m:sup>
                    </m:sSubSup>
                    <m:r>
                      <a:rPr lang="en-GB" sz="1800" i="1">
                        <a:effectLst/>
                        <a:latin typeface="Cambria Math" panose="02040503050406030204" pitchFamily="18" charset="0"/>
                        <a:ea typeface="Calibri" panose="020F0502020204030204" pitchFamily="34" charset="0"/>
                        <a:cs typeface="Times New Roman" panose="02020603050405020304" pitchFamily="18" charset="0"/>
                      </a:rPr>
                      <m:t>+</m:t>
                    </m:r>
                    <m:sSubSup>
                      <m:sSubSupPr>
                        <m:ctrlPr>
                          <a:rPr lang="en-GB" i="1">
                            <a:effectLst/>
                            <a:latin typeface="Cambria Math" panose="02040503050406030204" pitchFamily="18" charset="0"/>
                            <a:cs typeface="Times New Roman" panose="02020603050405020304" pitchFamily="18" charset="0"/>
                          </a:rPr>
                        </m:ctrlPr>
                      </m:sSubSupPr>
                      <m:e>
                        <m:r>
                          <a:rPr lang="en-GB" sz="1800" i="1">
                            <a:effectLst/>
                            <a:latin typeface="Cambria Math" panose="02040503050406030204" pitchFamily="18" charset="0"/>
                            <a:ea typeface="Calibri" panose="020F0502020204030204" pitchFamily="34" charset="0"/>
                            <a:cs typeface="Times New Roman" panose="02020603050405020304" pitchFamily="18" charset="0"/>
                          </a:rPr>
                          <m:t>𝑧</m:t>
                        </m:r>
                      </m:e>
                      <m:sub>
                        <m:r>
                          <a:rPr lang="en-GB" sz="1800" i="1">
                            <a:effectLst/>
                            <a:latin typeface="Cambria Math" panose="02040503050406030204" pitchFamily="18" charset="0"/>
                            <a:ea typeface="Calibri" panose="020F0502020204030204" pitchFamily="34" charset="0"/>
                            <a:cs typeface="Times New Roman" panose="02020603050405020304" pitchFamily="18" charset="0"/>
                          </a:rPr>
                          <m:t>1</m:t>
                        </m:r>
                      </m:sub>
                      <m:sup>
                        <m:r>
                          <a:rPr lang="en-GB" sz="1800" i="1">
                            <a:effectLst/>
                            <a:latin typeface="Cambria Math" panose="02040503050406030204" pitchFamily="18" charset="0"/>
                            <a:ea typeface="Calibri" panose="020F0502020204030204" pitchFamily="34" charset="0"/>
                            <a:cs typeface="Times New Roman" panose="02020603050405020304" pitchFamily="18" charset="0"/>
                          </a:rPr>
                          <m:t>2</m:t>
                        </m:r>
                      </m:sup>
                    </m:sSubSup>
                  </m:oMath>
                </a14:m>
                <a:r>
                  <a:rPr lang="en-US" dirty="0">
                    <a:latin typeface="Times New Roman" panose="02020603050405020304" pitchFamily="18" charset="0"/>
                    <a:ea typeface="Calibri" panose="020F0502020204030204" pitchFamily="34" charset="0"/>
                    <a:cs typeface="Times New Roman" panose="02020603050405020304" pitchFamily="18" charset="0"/>
                  </a:rPr>
                  <a:t>…[3]</a:t>
                </a:r>
              </a:p>
              <a:p>
                <a:pPr marL="0" indent="0" algn="ctr">
                  <a:buNone/>
                </a:pPr>
                <a14:m>
                  <m:oMath xmlns:m="http://schemas.openxmlformats.org/officeDocument/2006/math">
                    <m:sSubSup>
                      <m:sSubSupPr>
                        <m:ctrlPr>
                          <a:rPr lang="en-GB" i="1" smtClean="0">
                            <a:effectLst/>
                            <a:latin typeface="Cambria Math" panose="02040503050406030204" pitchFamily="18" charset="0"/>
                            <a:cs typeface="Times New Roman" panose="02020603050405020304" pitchFamily="18" charset="0"/>
                          </a:rPr>
                        </m:ctrlPr>
                      </m:sSubSupPr>
                      <m:e>
                        <m:r>
                          <a:rPr lang="en-GB" sz="1800" i="1">
                            <a:effectLst/>
                            <a:latin typeface="Cambria Math" panose="02040503050406030204" pitchFamily="18" charset="0"/>
                            <a:ea typeface="Calibri" panose="020F0502020204030204" pitchFamily="34" charset="0"/>
                            <a:cs typeface="Times New Roman" panose="02020603050405020304" pitchFamily="18" charset="0"/>
                          </a:rPr>
                          <m:t>𝑟</m:t>
                        </m:r>
                      </m:e>
                      <m:sub>
                        <m:r>
                          <a:rPr lang="en-GB" sz="1800" i="1">
                            <a:effectLst/>
                            <a:latin typeface="Cambria Math" panose="02040503050406030204" pitchFamily="18" charset="0"/>
                            <a:ea typeface="Calibri" panose="020F0502020204030204" pitchFamily="34" charset="0"/>
                            <a:cs typeface="Times New Roman" panose="02020603050405020304" pitchFamily="18" charset="0"/>
                          </a:rPr>
                          <m:t>2</m:t>
                        </m:r>
                      </m:sub>
                      <m:sup>
                        <m:r>
                          <a:rPr lang="en-GB" sz="1800" i="1">
                            <a:effectLst/>
                            <a:latin typeface="Cambria Math" panose="02040503050406030204" pitchFamily="18" charset="0"/>
                            <a:ea typeface="Calibri" panose="020F0502020204030204" pitchFamily="34" charset="0"/>
                            <a:cs typeface="Times New Roman" panose="02020603050405020304" pitchFamily="18" charset="0"/>
                          </a:rPr>
                          <m:t>2</m:t>
                        </m:r>
                      </m:sup>
                    </m:sSubSup>
                    <m:r>
                      <a:rPr lang="en-GB" sz="1800" i="1">
                        <a:effectLst/>
                        <a:latin typeface="Cambria Math" panose="02040503050406030204" pitchFamily="18" charset="0"/>
                        <a:ea typeface="Calibri" panose="020F0502020204030204" pitchFamily="34" charset="0"/>
                        <a:cs typeface="Times New Roman" panose="02020603050405020304" pitchFamily="18" charset="0"/>
                      </a:rPr>
                      <m:t>=</m:t>
                    </m:r>
                    <m:sSup>
                      <m:sSupPr>
                        <m:ctrlPr>
                          <a:rPr lang="en-GB" i="1">
                            <a:effectLst/>
                            <a:latin typeface="Cambria Math" panose="02040503050406030204" pitchFamily="18" charset="0"/>
                            <a:cs typeface="Times New Roman" panose="02020603050405020304" pitchFamily="18" charset="0"/>
                          </a:rPr>
                        </m:ctrlPr>
                      </m:sSupPr>
                      <m:e>
                        <m:d>
                          <m:dPr>
                            <m:ctrlPr>
                              <a:rPr lang="en-GB" i="1">
                                <a:effectLst/>
                                <a:latin typeface="Cambria Math" panose="02040503050406030204" pitchFamily="18" charset="0"/>
                                <a:cs typeface="Times New Roman" panose="02020603050405020304" pitchFamily="18" charset="0"/>
                              </a:rPr>
                            </m:ctrlPr>
                          </m:dPr>
                          <m:e>
                            <m:r>
                              <a:rPr lang="en-GB" sz="1800" i="1">
                                <a:effectLst/>
                                <a:latin typeface="Cambria Math" panose="02040503050406030204" pitchFamily="18" charset="0"/>
                                <a:ea typeface="Calibri" panose="020F0502020204030204" pitchFamily="34" charset="0"/>
                                <a:cs typeface="Times New Roman" panose="02020603050405020304" pitchFamily="18" charset="0"/>
                              </a:rPr>
                              <m:t>𝑥</m:t>
                            </m:r>
                            <m:r>
                              <a:rPr lang="en-GB" sz="1800"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GB" i="1">
                                    <a:effectLst/>
                                    <a:latin typeface="Cambria Math" panose="02040503050406030204" pitchFamily="18" charset="0"/>
                                    <a:cs typeface="Times New Roman" panose="02020603050405020304" pitchFamily="18" charset="0"/>
                                  </a:rPr>
                                </m:ctrlPr>
                              </m:sSubPr>
                              <m:e>
                                <m:r>
                                  <a:rPr lang="en-GB" sz="1800" i="1">
                                    <a:effectLst/>
                                    <a:latin typeface="Cambria Math" panose="02040503050406030204" pitchFamily="18" charset="0"/>
                                    <a:ea typeface="Calibri" panose="020F0502020204030204" pitchFamily="34" charset="0"/>
                                    <a:cs typeface="Times New Roman" panose="02020603050405020304" pitchFamily="18" charset="0"/>
                                  </a:rPr>
                                  <m:t>𝑥</m:t>
                                </m:r>
                              </m:e>
                              <m:sub>
                                <m:r>
                                  <a:rPr lang="en-GB" sz="1800" i="1">
                                    <a:effectLst/>
                                    <a:latin typeface="Cambria Math" panose="02040503050406030204" pitchFamily="18" charset="0"/>
                                    <a:ea typeface="Calibri" panose="020F0502020204030204" pitchFamily="34" charset="0"/>
                                    <a:cs typeface="Times New Roman" panose="02020603050405020304" pitchFamily="18" charset="0"/>
                                  </a:rPr>
                                  <m:t>2</m:t>
                                </m:r>
                              </m:sub>
                            </m:sSub>
                          </m:e>
                        </m:d>
                      </m:e>
                      <m:sup>
                        <m:r>
                          <a:rPr lang="en-GB" sz="1800" i="1">
                            <a:effectLst/>
                            <a:latin typeface="Cambria Math" panose="02040503050406030204" pitchFamily="18" charset="0"/>
                            <a:ea typeface="Calibri" panose="020F0502020204030204" pitchFamily="34" charset="0"/>
                            <a:cs typeface="Times New Roman" panose="02020603050405020304" pitchFamily="18" charset="0"/>
                          </a:rPr>
                          <m:t>2</m:t>
                        </m:r>
                      </m:sup>
                    </m:sSup>
                    <m:r>
                      <a:rPr lang="en-GB" sz="1800" i="1">
                        <a:effectLst/>
                        <a:latin typeface="Cambria Math" panose="02040503050406030204" pitchFamily="18" charset="0"/>
                        <a:ea typeface="Calibri" panose="020F0502020204030204" pitchFamily="34" charset="0"/>
                        <a:cs typeface="Times New Roman" panose="02020603050405020304" pitchFamily="18" charset="0"/>
                      </a:rPr>
                      <m:t>+</m:t>
                    </m:r>
                    <m:sSubSup>
                      <m:sSubSupPr>
                        <m:ctrlPr>
                          <a:rPr lang="en-GB" i="1">
                            <a:effectLst/>
                            <a:latin typeface="Cambria Math" panose="02040503050406030204" pitchFamily="18" charset="0"/>
                            <a:cs typeface="Times New Roman" panose="02020603050405020304" pitchFamily="18" charset="0"/>
                          </a:rPr>
                        </m:ctrlPr>
                      </m:sSubSupPr>
                      <m:e>
                        <m:r>
                          <a:rPr lang="en-GB" sz="1800" i="1">
                            <a:effectLst/>
                            <a:latin typeface="Cambria Math" panose="02040503050406030204" pitchFamily="18" charset="0"/>
                            <a:ea typeface="Calibri" panose="020F0502020204030204" pitchFamily="34" charset="0"/>
                            <a:cs typeface="Times New Roman" panose="02020603050405020304" pitchFamily="18" charset="0"/>
                          </a:rPr>
                          <m:t>𝑦</m:t>
                        </m:r>
                      </m:e>
                      <m:sub>
                        <m:r>
                          <a:rPr lang="en-GB" sz="1800" i="1">
                            <a:effectLst/>
                            <a:latin typeface="Cambria Math" panose="02040503050406030204" pitchFamily="18" charset="0"/>
                            <a:ea typeface="Calibri" panose="020F0502020204030204" pitchFamily="34" charset="0"/>
                            <a:cs typeface="Times New Roman" panose="02020603050405020304" pitchFamily="18" charset="0"/>
                          </a:rPr>
                          <m:t>2</m:t>
                        </m:r>
                      </m:sub>
                      <m:sup>
                        <m:r>
                          <a:rPr lang="en-GB" sz="1800" i="1">
                            <a:effectLst/>
                            <a:latin typeface="Cambria Math" panose="02040503050406030204" pitchFamily="18" charset="0"/>
                            <a:ea typeface="Calibri" panose="020F0502020204030204" pitchFamily="34" charset="0"/>
                            <a:cs typeface="Times New Roman" panose="02020603050405020304" pitchFamily="18" charset="0"/>
                          </a:rPr>
                          <m:t>2</m:t>
                        </m:r>
                      </m:sup>
                    </m:sSubSup>
                    <m:r>
                      <a:rPr lang="en-GB" sz="1800" i="1">
                        <a:effectLst/>
                        <a:latin typeface="Cambria Math" panose="02040503050406030204" pitchFamily="18" charset="0"/>
                        <a:ea typeface="Calibri" panose="020F0502020204030204" pitchFamily="34" charset="0"/>
                        <a:cs typeface="Times New Roman" panose="02020603050405020304" pitchFamily="18" charset="0"/>
                      </a:rPr>
                      <m:t>+</m:t>
                    </m:r>
                    <m:sSubSup>
                      <m:sSubSupPr>
                        <m:ctrlPr>
                          <a:rPr lang="en-GB" i="1">
                            <a:effectLst/>
                            <a:latin typeface="Cambria Math" panose="02040503050406030204" pitchFamily="18" charset="0"/>
                            <a:cs typeface="Times New Roman" panose="02020603050405020304" pitchFamily="18" charset="0"/>
                          </a:rPr>
                        </m:ctrlPr>
                      </m:sSubSupPr>
                      <m:e>
                        <m:r>
                          <a:rPr lang="en-GB" sz="1800" i="1">
                            <a:effectLst/>
                            <a:latin typeface="Cambria Math" panose="02040503050406030204" pitchFamily="18" charset="0"/>
                            <a:ea typeface="Calibri" panose="020F0502020204030204" pitchFamily="34" charset="0"/>
                            <a:cs typeface="Times New Roman" panose="02020603050405020304" pitchFamily="18" charset="0"/>
                          </a:rPr>
                          <m:t>𝑧</m:t>
                        </m:r>
                      </m:e>
                      <m:sub>
                        <m:r>
                          <a:rPr lang="en-GB" sz="1800" i="1">
                            <a:effectLst/>
                            <a:latin typeface="Cambria Math" panose="02040503050406030204" pitchFamily="18" charset="0"/>
                            <a:ea typeface="Calibri" panose="020F0502020204030204" pitchFamily="34" charset="0"/>
                            <a:cs typeface="Times New Roman" panose="02020603050405020304" pitchFamily="18" charset="0"/>
                          </a:rPr>
                          <m:t>2</m:t>
                        </m:r>
                      </m:sub>
                      <m:sup>
                        <m:r>
                          <a:rPr lang="en-GB" sz="1800" i="1">
                            <a:effectLst/>
                            <a:latin typeface="Cambria Math" panose="02040503050406030204" pitchFamily="18" charset="0"/>
                            <a:ea typeface="Calibri" panose="020F0502020204030204" pitchFamily="34" charset="0"/>
                            <a:cs typeface="Times New Roman" panose="02020603050405020304" pitchFamily="18" charset="0"/>
                          </a:rPr>
                          <m:t>2</m:t>
                        </m:r>
                      </m:sup>
                    </m:sSubSup>
                  </m:oMath>
                </a14:m>
                <a:r>
                  <a:rPr lang="en-US" sz="1800" dirty="0">
                    <a:effectLst/>
                    <a:latin typeface="Times New Roman" panose="02020603050405020304" pitchFamily="18" charset="0"/>
                    <a:ea typeface="Calibri" panose="020F0502020204030204" pitchFamily="34" charset="0"/>
                    <a:cs typeface="Times New Roman" panose="02020603050405020304" pitchFamily="18" charset="0"/>
                  </a:rPr>
                  <a:t>…[4]</a:t>
                </a:r>
              </a:p>
              <a:p>
                <a:pPr marL="0" indent="0" algn="ctr">
                  <a:buNone/>
                </a:pPr>
                <a14:m>
                  <m:oMath xmlns:m="http://schemas.openxmlformats.org/officeDocument/2006/math">
                    <m:sSubSup>
                      <m:sSubSupPr>
                        <m:ctrlPr>
                          <a:rPr lang="en-GB" i="1" smtClean="0">
                            <a:effectLst/>
                            <a:latin typeface="Cambria Math" panose="02040503050406030204" pitchFamily="18" charset="0"/>
                            <a:cs typeface="Times New Roman" panose="02020603050405020304" pitchFamily="18" charset="0"/>
                          </a:rPr>
                        </m:ctrlPr>
                      </m:sSubSupPr>
                      <m:e>
                        <m:r>
                          <a:rPr lang="en-GB" sz="1800" i="1">
                            <a:effectLst/>
                            <a:latin typeface="Cambria Math" panose="02040503050406030204" pitchFamily="18" charset="0"/>
                            <a:ea typeface="Calibri" panose="020F0502020204030204" pitchFamily="34" charset="0"/>
                            <a:cs typeface="Times New Roman" panose="02020603050405020304" pitchFamily="18" charset="0"/>
                          </a:rPr>
                          <m:t>𝑟</m:t>
                        </m:r>
                      </m:e>
                      <m:sub>
                        <m:r>
                          <a:rPr lang="en-GB" sz="1800" i="1">
                            <a:effectLst/>
                            <a:latin typeface="Cambria Math" panose="02040503050406030204" pitchFamily="18" charset="0"/>
                            <a:ea typeface="Calibri" panose="020F0502020204030204" pitchFamily="34" charset="0"/>
                            <a:cs typeface="Times New Roman" panose="02020603050405020304" pitchFamily="18" charset="0"/>
                          </a:rPr>
                          <m:t>3</m:t>
                        </m:r>
                      </m:sub>
                      <m:sup>
                        <m:r>
                          <a:rPr lang="en-GB" sz="1800" i="1">
                            <a:effectLst/>
                            <a:latin typeface="Cambria Math" panose="02040503050406030204" pitchFamily="18" charset="0"/>
                            <a:ea typeface="Calibri" panose="020F0502020204030204" pitchFamily="34" charset="0"/>
                            <a:cs typeface="Times New Roman" panose="02020603050405020304" pitchFamily="18" charset="0"/>
                          </a:rPr>
                          <m:t>2</m:t>
                        </m:r>
                      </m:sup>
                    </m:sSubSup>
                    <m:r>
                      <a:rPr lang="en-GB" sz="1800" i="1">
                        <a:effectLst/>
                        <a:latin typeface="Cambria Math" panose="02040503050406030204" pitchFamily="18" charset="0"/>
                        <a:ea typeface="Calibri" panose="020F0502020204030204" pitchFamily="34" charset="0"/>
                        <a:cs typeface="Times New Roman" panose="02020603050405020304" pitchFamily="18" charset="0"/>
                      </a:rPr>
                      <m:t>=</m:t>
                    </m:r>
                    <m:sSup>
                      <m:sSupPr>
                        <m:ctrlPr>
                          <a:rPr lang="en-GB" i="1">
                            <a:effectLst/>
                            <a:latin typeface="Cambria Math" panose="02040503050406030204" pitchFamily="18" charset="0"/>
                            <a:cs typeface="Times New Roman" panose="02020603050405020304" pitchFamily="18" charset="0"/>
                          </a:rPr>
                        </m:ctrlPr>
                      </m:sSupPr>
                      <m:e>
                        <m:d>
                          <m:dPr>
                            <m:ctrlPr>
                              <a:rPr lang="en-GB" i="1">
                                <a:effectLst/>
                                <a:latin typeface="Cambria Math" panose="02040503050406030204" pitchFamily="18" charset="0"/>
                                <a:cs typeface="Times New Roman" panose="02020603050405020304" pitchFamily="18" charset="0"/>
                              </a:rPr>
                            </m:ctrlPr>
                          </m:dPr>
                          <m:e>
                            <m:r>
                              <a:rPr lang="en-GB" sz="1800" i="1">
                                <a:effectLst/>
                                <a:latin typeface="Cambria Math" panose="02040503050406030204" pitchFamily="18" charset="0"/>
                                <a:ea typeface="Calibri" panose="020F0502020204030204" pitchFamily="34" charset="0"/>
                                <a:cs typeface="Times New Roman" panose="02020603050405020304" pitchFamily="18" charset="0"/>
                              </a:rPr>
                              <m:t>𝑥</m:t>
                            </m:r>
                            <m:r>
                              <a:rPr lang="en-GB" sz="1800"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GB" i="1">
                                    <a:effectLst/>
                                    <a:latin typeface="Cambria Math" panose="02040503050406030204" pitchFamily="18" charset="0"/>
                                    <a:cs typeface="Times New Roman" panose="02020603050405020304" pitchFamily="18" charset="0"/>
                                  </a:rPr>
                                </m:ctrlPr>
                              </m:sSubPr>
                              <m:e>
                                <m:r>
                                  <a:rPr lang="en-GB" sz="1800" i="1">
                                    <a:effectLst/>
                                    <a:latin typeface="Cambria Math" panose="02040503050406030204" pitchFamily="18" charset="0"/>
                                    <a:ea typeface="Calibri" panose="020F0502020204030204" pitchFamily="34" charset="0"/>
                                    <a:cs typeface="Times New Roman" panose="02020603050405020304" pitchFamily="18" charset="0"/>
                                  </a:rPr>
                                  <m:t>𝑥</m:t>
                                </m:r>
                              </m:e>
                              <m:sub>
                                <m:r>
                                  <a:rPr lang="en-GB" sz="1800" i="1">
                                    <a:effectLst/>
                                    <a:latin typeface="Cambria Math" panose="02040503050406030204" pitchFamily="18" charset="0"/>
                                    <a:ea typeface="Calibri" panose="020F0502020204030204" pitchFamily="34" charset="0"/>
                                    <a:cs typeface="Times New Roman" panose="02020603050405020304" pitchFamily="18" charset="0"/>
                                  </a:rPr>
                                  <m:t>3</m:t>
                                </m:r>
                              </m:sub>
                            </m:sSub>
                          </m:e>
                        </m:d>
                      </m:e>
                      <m:sup>
                        <m:r>
                          <a:rPr lang="en-GB" sz="1800" i="1">
                            <a:effectLst/>
                            <a:latin typeface="Cambria Math" panose="02040503050406030204" pitchFamily="18" charset="0"/>
                            <a:ea typeface="Calibri" panose="020F0502020204030204" pitchFamily="34" charset="0"/>
                            <a:cs typeface="Times New Roman" panose="02020603050405020304" pitchFamily="18" charset="0"/>
                          </a:rPr>
                          <m:t>2</m:t>
                        </m:r>
                      </m:sup>
                    </m:sSup>
                    <m:r>
                      <a:rPr lang="en-GB" sz="1800" i="1">
                        <a:effectLst/>
                        <a:latin typeface="Cambria Math" panose="02040503050406030204" pitchFamily="18" charset="0"/>
                        <a:ea typeface="Calibri" panose="020F0502020204030204" pitchFamily="34" charset="0"/>
                        <a:cs typeface="Times New Roman" panose="02020603050405020304" pitchFamily="18" charset="0"/>
                      </a:rPr>
                      <m:t>+</m:t>
                    </m:r>
                    <m:sSup>
                      <m:sSupPr>
                        <m:ctrlPr>
                          <a:rPr lang="en-GB" i="1">
                            <a:effectLst/>
                            <a:latin typeface="Cambria Math" panose="02040503050406030204" pitchFamily="18" charset="0"/>
                            <a:cs typeface="Times New Roman" panose="02020603050405020304" pitchFamily="18" charset="0"/>
                          </a:rPr>
                        </m:ctrlPr>
                      </m:sSupPr>
                      <m:e>
                        <m:d>
                          <m:dPr>
                            <m:ctrlPr>
                              <a:rPr lang="en-GB" i="1">
                                <a:effectLst/>
                                <a:latin typeface="Cambria Math" panose="02040503050406030204" pitchFamily="18" charset="0"/>
                                <a:cs typeface="Times New Roman" panose="02020603050405020304" pitchFamily="18" charset="0"/>
                              </a:rPr>
                            </m:ctrlPr>
                          </m:dPr>
                          <m:e>
                            <m:r>
                              <a:rPr lang="en-GB" sz="1800" i="1">
                                <a:effectLst/>
                                <a:latin typeface="Cambria Math" panose="02040503050406030204" pitchFamily="18" charset="0"/>
                                <a:ea typeface="Calibri" panose="020F0502020204030204" pitchFamily="34" charset="0"/>
                                <a:cs typeface="Times New Roman" panose="02020603050405020304" pitchFamily="18" charset="0"/>
                              </a:rPr>
                              <m:t>𝑦</m:t>
                            </m:r>
                            <m:r>
                              <a:rPr lang="en-GB" sz="1800"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GB" i="1">
                                    <a:effectLst/>
                                    <a:latin typeface="Cambria Math" panose="02040503050406030204" pitchFamily="18" charset="0"/>
                                    <a:cs typeface="Times New Roman" panose="02020603050405020304" pitchFamily="18" charset="0"/>
                                  </a:rPr>
                                </m:ctrlPr>
                              </m:sSubPr>
                              <m:e>
                                <m:r>
                                  <a:rPr lang="en-GB" sz="1800" i="1">
                                    <a:effectLst/>
                                    <a:latin typeface="Cambria Math" panose="02040503050406030204" pitchFamily="18" charset="0"/>
                                    <a:ea typeface="Calibri" panose="020F0502020204030204" pitchFamily="34" charset="0"/>
                                    <a:cs typeface="Times New Roman" panose="02020603050405020304" pitchFamily="18" charset="0"/>
                                  </a:rPr>
                                  <m:t>𝑦</m:t>
                                </m:r>
                              </m:e>
                              <m:sub>
                                <m:r>
                                  <a:rPr lang="en-GB" sz="1800" i="1">
                                    <a:effectLst/>
                                    <a:latin typeface="Cambria Math" panose="02040503050406030204" pitchFamily="18" charset="0"/>
                                    <a:ea typeface="Calibri" panose="020F0502020204030204" pitchFamily="34" charset="0"/>
                                    <a:cs typeface="Times New Roman" panose="02020603050405020304" pitchFamily="18" charset="0"/>
                                  </a:rPr>
                                  <m:t>3</m:t>
                                </m:r>
                              </m:sub>
                            </m:sSub>
                          </m:e>
                        </m:d>
                      </m:e>
                      <m:sup>
                        <m:r>
                          <a:rPr lang="en-GB" sz="1800" i="1">
                            <a:effectLst/>
                            <a:latin typeface="Cambria Math" panose="02040503050406030204" pitchFamily="18" charset="0"/>
                            <a:ea typeface="Calibri" panose="020F0502020204030204" pitchFamily="34" charset="0"/>
                            <a:cs typeface="Times New Roman" panose="02020603050405020304" pitchFamily="18" charset="0"/>
                          </a:rPr>
                          <m:t>2</m:t>
                        </m:r>
                      </m:sup>
                    </m:sSup>
                    <m:r>
                      <a:rPr lang="en-GB" sz="1800" i="1">
                        <a:effectLst/>
                        <a:latin typeface="Cambria Math" panose="02040503050406030204" pitchFamily="18" charset="0"/>
                        <a:ea typeface="Calibri" panose="020F0502020204030204" pitchFamily="34" charset="0"/>
                        <a:cs typeface="Times New Roman" panose="02020603050405020304" pitchFamily="18" charset="0"/>
                      </a:rPr>
                      <m:t>+</m:t>
                    </m:r>
                    <m:sSubSup>
                      <m:sSubSupPr>
                        <m:ctrlPr>
                          <a:rPr lang="en-GB" i="1">
                            <a:effectLst/>
                            <a:latin typeface="Cambria Math" panose="02040503050406030204" pitchFamily="18" charset="0"/>
                            <a:cs typeface="Times New Roman" panose="02020603050405020304" pitchFamily="18" charset="0"/>
                          </a:rPr>
                        </m:ctrlPr>
                      </m:sSubSupPr>
                      <m:e>
                        <m:r>
                          <a:rPr lang="en-GB" sz="1800" i="1">
                            <a:effectLst/>
                            <a:latin typeface="Cambria Math" panose="02040503050406030204" pitchFamily="18" charset="0"/>
                            <a:ea typeface="Calibri" panose="020F0502020204030204" pitchFamily="34" charset="0"/>
                            <a:cs typeface="Times New Roman" panose="02020603050405020304" pitchFamily="18" charset="0"/>
                          </a:rPr>
                          <m:t>𝑧</m:t>
                        </m:r>
                      </m:e>
                      <m:sub>
                        <m:r>
                          <a:rPr lang="en-GB" sz="1800" i="1">
                            <a:effectLst/>
                            <a:latin typeface="Cambria Math" panose="02040503050406030204" pitchFamily="18" charset="0"/>
                            <a:ea typeface="Calibri" panose="020F0502020204030204" pitchFamily="34" charset="0"/>
                            <a:cs typeface="Times New Roman" panose="02020603050405020304" pitchFamily="18" charset="0"/>
                          </a:rPr>
                          <m:t>3</m:t>
                        </m:r>
                      </m:sub>
                      <m:sup>
                        <m:r>
                          <a:rPr lang="en-GB" sz="1800" i="1">
                            <a:effectLst/>
                            <a:latin typeface="Cambria Math" panose="02040503050406030204" pitchFamily="18" charset="0"/>
                            <a:ea typeface="Calibri" panose="020F0502020204030204" pitchFamily="34" charset="0"/>
                            <a:cs typeface="Times New Roman" panose="02020603050405020304" pitchFamily="18" charset="0"/>
                          </a:rPr>
                          <m:t>2</m:t>
                        </m:r>
                      </m:sup>
                    </m:sSubSup>
                    <m:r>
                      <a:rPr lang="en-US" sz="1800" b="0" i="1" smtClean="0">
                        <a:effectLst/>
                        <a:latin typeface="Cambria Math" panose="02040503050406030204" pitchFamily="18" charset="0"/>
                        <a:ea typeface="Calibri" panose="020F0502020204030204" pitchFamily="34" charset="0"/>
                        <a:cs typeface="Times New Roman" panose="02020603050405020304" pitchFamily="18" charset="0"/>
                      </a:rPr>
                      <m:t>…[5]</m:t>
                    </m:r>
                  </m:oMath>
                </a14:m>
                <a:r>
                  <a:rPr lang="en-GB" sz="1800" dirty="0">
                    <a:effectLst/>
                    <a:latin typeface="Calibri" panose="020F0502020204030204" pitchFamily="34" charset="0"/>
                    <a:ea typeface="Calibri" panose="020F0502020204030204" pitchFamily="34" charset="0"/>
                    <a:cs typeface="Times New Roman" panose="02020603050405020304" pitchFamily="18" charset="0"/>
                  </a:rPr>
                  <a:t> </a:t>
                </a:r>
              </a:p>
              <a:p>
                <a:endParaRPr lang="en-US" dirty="0"/>
              </a:p>
            </p:txBody>
          </p:sp>
        </mc:Choice>
        <mc:Fallback>
          <p:sp>
            <p:nvSpPr>
              <p:cNvPr id="75" name="Content Placeholder 3">
                <a:extLst>
                  <a:ext uri="{FF2B5EF4-FFF2-40B4-BE49-F238E27FC236}">
                    <a16:creationId xmlns:a16="http://schemas.microsoft.com/office/drawing/2014/main" id="{F11BA4E7-6216-40BF-955E-68543EB0BA0E}"/>
                  </a:ext>
                </a:extLst>
              </p:cNvPr>
              <p:cNvSpPr>
                <a:spLocks noGrp="1" noRot="1" noChangeAspect="1" noMove="1" noResize="1" noEditPoints="1" noAdjustHandles="1" noChangeArrowheads="1" noChangeShapeType="1" noTextEdit="1"/>
              </p:cNvSpPr>
              <p:nvPr>
                <p:ph sz="half" idx="2"/>
              </p:nvPr>
            </p:nvSpPr>
            <p:spPr>
              <a:xfrm>
                <a:off x="1069848" y="2308194"/>
                <a:ext cx="4663440" cy="3648103"/>
              </a:xfrm>
              <a:blipFill>
                <a:blip r:embed="rId2"/>
                <a:stretch>
                  <a:fillRect l="-1176"/>
                </a:stretch>
              </a:blipFill>
            </p:spPr>
            <p:txBody>
              <a:bodyPr/>
              <a:lstStyle/>
              <a:p>
                <a:r>
                  <a:rPr lang="en-GB">
                    <a:noFill/>
                  </a:rPr>
                  <a:t> </a:t>
                </a:r>
              </a:p>
            </p:txBody>
          </p:sp>
        </mc:Fallback>
      </mc:AlternateContent>
      <p:pic>
        <p:nvPicPr>
          <p:cNvPr id="7170" name="Picture 2" descr="See the source image">
            <a:extLst>
              <a:ext uri="{FF2B5EF4-FFF2-40B4-BE49-F238E27FC236}">
                <a16:creationId xmlns:a16="http://schemas.microsoft.com/office/drawing/2014/main" id="{3B333A1E-8E34-4D22-88B3-BE63D047B05C}"/>
              </a:ext>
            </a:extLst>
          </p:cNvPr>
          <p:cNvPicPr>
            <a:picLocks noGrp="1" noChangeAspect="1" noChangeArrowheads="1"/>
          </p:cNvPicPr>
          <p:nvPr>
            <p:ph sz="quarter" idx="4"/>
          </p:nvPr>
        </p:nvPicPr>
        <p:blipFill>
          <a:blip r:embed="rId3">
            <a:extLst>
              <a:ext uri="{28A0092B-C50C-407E-A947-70E740481C1C}">
                <a14:useLocalDpi xmlns:a14="http://schemas.microsoft.com/office/drawing/2010/main" val="0"/>
              </a:ext>
            </a:extLst>
          </a:blip>
          <a:stretch>
            <a:fillRect/>
          </a:stretch>
        </p:blipFill>
        <p:spPr bwMode="auto">
          <a:xfrm>
            <a:off x="7677064" y="1367161"/>
            <a:ext cx="3445088" cy="3724421"/>
          </a:xfrm>
          <a:prstGeom prst="rect">
            <a:avLst/>
          </a:prstGeom>
          <a:solidFill>
            <a:srgbClr val="FFFFFF"/>
          </a:solidFill>
        </p:spPr>
      </p:pic>
    </p:spTree>
    <p:extLst>
      <p:ext uri="{BB962C8B-B14F-4D97-AF65-F5344CB8AC3E}">
        <p14:creationId xmlns:p14="http://schemas.microsoft.com/office/powerpoint/2010/main" val="23300236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7BCA34-6CA2-4741-8750-4D5C0DD22A78}"/>
              </a:ext>
            </a:extLst>
          </p:cNvPr>
          <p:cNvSpPr>
            <a:spLocks noGrp="1"/>
          </p:cNvSpPr>
          <p:nvPr>
            <p:ph type="title"/>
          </p:nvPr>
        </p:nvSpPr>
        <p:spPr>
          <a:xfrm>
            <a:off x="1066800" y="642594"/>
            <a:ext cx="10058400" cy="618035"/>
          </a:xfrm>
        </p:spPr>
        <p:txBody>
          <a:bodyPr>
            <a:normAutofit fontScale="90000"/>
          </a:bodyPr>
          <a:lstStyle/>
          <a:p>
            <a:r>
              <a:rPr lang="en-US" dirty="0"/>
              <a:t>Objectives</a:t>
            </a:r>
            <a:endParaRPr lang="en-GB" dirty="0"/>
          </a:p>
        </p:txBody>
      </p:sp>
      <p:sp>
        <p:nvSpPr>
          <p:cNvPr id="5" name="Rectangle 4">
            <a:extLst>
              <a:ext uri="{FF2B5EF4-FFF2-40B4-BE49-F238E27FC236}">
                <a16:creationId xmlns:a16="http://schemas.microsoft.com/office/drawing/2014/main" id="{80B7E7E3-7F05-4D9C-8863-740504746C75}"/>
              </a:ext>
            </a:extLst>
          </p:cNvPr>
          <p:cNvSpPr/>
          <p:nvPr/>
        </p:nvSpPr>
        <p:spPr>
          <a:xfrm>
            <a:off x="4208016" y="1562470"/>
            <a:ext cx="3826275" cy="4438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Model Selection</a:t>
            </a:r>
          </a:p>
        </p:txBody>
      </p:sp>
      <p:sp>
        <p:nvSpPr>
          <p:cNvPr id="6" name="Content Placeholder 5">
            <a:extLst>
              <a:ext uri="{FF2B5EF4-FFF2-40B4-BE49-F238E27FC236}">
                <a16:creationId xmlns:a16="http://schemas.microsoft.com/office/drawing/2014/main" id="{12E1C727-C112-43C4-AF49-94B5A5BC2F1A}"/>
              </a:ext>
            </a:extLst>
          </p:cNvPr>
          <p:cNvSpPr>
            <a:spLocks noGrp="1"/>
          </p:cNvSpPr>
          <p:nvPr>
            <p:ph idx="1"/>
          </p:nvPr>
        </p:nvSpPr>
        <p:spPr>
          <a:xfrm>
            <a:off x="4208016" y="2155133"/>
            <a:ext cx="3826275" cy="4438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en-US" dirty="0"/>
              <a:t>Creation of dataset</a:t>
            </a:r>
            <a:endParaRPr lang="en-GB" dirty="0"/>
          </a:p>
        </p:txBody>
      </p:sp>
      <p:sp>
        <p:nvSpPr>
          <p:cNvPr id="7" name="Content Placeholder 5">
            <a:extLst>
              <a:ext uri="{FF2B5EF4-FFF2-40B4-BE49-F238E27FC236}">
                <a16:creationId xmlns:a16="http://schemas.microsoft.com/office/drawing/2014/main" id="{65026EC4-B84E-4A6F-92E5-E411DAD4C9B5}"/>
              </a:ext>
            </a:extLst>
          </p:cNvPr>
          <p:cNvSpPr txBox="1">
            <a:spLocks/>
          </p:cNvSpPr>
          <p:nvPr/>
        </p:nvSpPr>
        <p:spPr>
          <a:xfrm>
            <a:off x="4208016" y="2747797"/>
            <a:ext cx="3826275" cy="4438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marL="182880" indent="-182880" algn="l" defTabSz="914400" rtl="0" eaLnBrk="1" latinLnBrk="0" hangingPunct="1">
              <a:lnSpc>
                <a:spcPct val="110000"/>
              </a:lnSpc>
              <a:spcBef>
                <a:spcPts val="900"/>
              </a:spcBef>
              <a:spcAft>
                <a:spcPts val="0"/>
              </a:spcAft>
              <a:buClr>
                <a:schemeClr val="tx1">
                  <a:lumMod val="85000"/>
                  <a:lumOff val="15000"/>
                </a:schemeClr>
              </a:buClr>
              <a:buFont typeface="Garamond" pitchFamily="18" charset="0"/>
              <a:buChar char="◦"/>
              <a:defRPr sz="1500" kern="1200">
                <a:solidFill>
                  <a:schemeClr val="lt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300" kern="1200">
                <a:solidFill>
                  <a:schemeClr val="lt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lt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lt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lt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lt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lt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lt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lt1"/>
                </a:solidFill>
                <a:latin typeface="+mn-lt"/>
                <a:ea typeface="+mn-ea"/>
                <a:cs typeface="+mn-cs"/>
              </a:defRPr>
            </a:lvl9pPr>
          </a:lstStyle>
          <a:p>
            <a:pPr marL="0" indent="0" algn="ctr">
              <a:buFont typeface="Garamond" pitchFamily="18" charset="0"/>
              <a:buNone/>
            </a:pPr>
            <a:r>
              <a:rPr lang="en-US" dirty="0"/>
              <a:t>Training the dataset</a:t>
            </a:r>
            <a:endParaRPr lang="en-GB" dirty="0"/>
          </a:p>
        </p:txBody>
      </p:sp>
      <p:sp>
        <p:nvSpPr>
          <p:cNvPr id="8" name="Content Placeholder 5">
            <a:extLst>
              <a:ext uri="{FF2B5EF4-FFF2-40B4-BE49-F238E27FC236}">
                <a16:creationId xmlns:a16="http://schemas.microsoft.com/office/drawing/2014/main" id="{673AB052-D64F-4E7D-B7D0-61F0FD8ADD1B}"/>
              </a:ext>
            </a:extLst>
          </p:cNvPr>
          <p:cNvSpPr txBox="1">
            <a:spLocks/>
          </p:cNvSpPr>
          <p:nvPr/>
        </p:nvSpPr>
        <p:spPr>
          <a:xfrm>
            <a:off x="4208016" y="3340461"/>
            <a:ext cx="3826275" cy="4438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fontScale="92500"/>
          </a:bodyPr>
          <a:lstStyle>
            <a:lvl1pPr marL="182880" indent="-182880" algn="l" defTabSz="914400" rtl="0" eaLnBrk="1" latinLnBrk="0" hangingPunct="1">
              <a:lnSpc>
                <a:spcPct val="110000"/>
              </a:lnSpc>
              <a:spcBef>
                <a:spcPts val="900"/>
              </a:spcBef>
              <a:spcAft>
                <a:spcPts val="0"/>
              </a:spcAft>
              <a:buClr>
                <a:schemeClr val="tx1">
                  <a:lumMod val="85000"/>
                  <a:lumOff val="15000"/>
                </a:schemeClr>
              </a:buClr>
              <a:buFont typeface="Garamond" pitchFamily="18" charset="0"/>
              <a:buChar char="◦"/>
              <a:defRPr sz="1500" kern="1200">
                <a:solidFill>
                  <a:schemeClr val="lt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300" kern="1200">
                <a:solidFill>
                  <a:schemeClr val="lt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lt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lt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lt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lt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lt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lt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lt1"/>
                </a:solidFill>
                <a:latin typeface="+mn-lt"/>
                <a:ea typeface="+mn-ea"/>
                <a:cs typeface="+mn-cs"/>
              </a:defRPr>
            </a:lvl9pPr>
          </a:lstStyle>
          <a:p>
            <a:pPr marL="0" indent="0" algn="ctr">
              <a:buFont typeface="Garamond" pitchFamily="18" charset="0"/>
              <a:buNone/>
            </a:pPr>
            <a:r>
              <a:rPr lang="en-US" dirty="0"/>
              <a:t>Creation of checkpoints for trained model</a:t>
            </a:r>
            <a:endParaRPr lang="en-GB" dirty="0"/>
          </a:p>
        </p:txBody>
      </p:sp>
      <p:sp>
        <p:nvSpPr>
          <p:cNvPr id="10" name="Content Placeholder 5">
            <a:extLst>
              <a:ext uri="{FF2B5EF4-FFF2-40B4-BE49-F238E27FC236}">
                <a16:creationId xmlns:a16="http://schemas.microsoft.com/office/drawing/2014/main" id="{F11AC3A8-B562-4745-9B1B-781300C56AEF}"/>
              </a:ext>
            </a:extLst>
          </p:cNvPr>
          <p:cNvSpPr txBox="1">
            <a:spLocks/>
          </p:cNvSpPr>
          <p:nvPr/>
        </p:nvSpPr>
        <p:spPr>
          <a:xfrm>
            <a:off x="4208016" y="3933125"/>
            <a:ext cx="3826275" cy="4438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marL="182880" indent="-182880" algn="l" defTabSz="914400" rtl="0" eaLnBrk="1" latinLnBrk="0" hangingPunct="1">
              <a:lnSpc>
                <a:spcPct val="110000"/>
              </a:lnSpc>
              <a:spcBef>
                <a:spcPts val="900"/>
              </a:spcBef>
              <a:spcAft>
                <a:spcPts val="0"/>
              </a:spcAft>
              <a:buClr>
                <a:schemeClr val="tx1">
                  <a:lumMod val="85000"/>
                  <a:lumOff val="15000"/>
                </a:schemeClr>
              </a:buClr>
              <a:buFont typeface="Garamond" pitchFamily="18" charset="0"/>
              <a:buChar char="◦"/>
              <a:defRPr sz="1500" kern="1200">
                <a:solidFill>
                  <a:schemeClr val="lt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300" kern="1200">
                <a:solidFill>
                  <a:schemeClr val="lt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lt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lt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lt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lt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lt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lt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lt1"/>
                </a:solidFill>
                <a:latin typeface="+mn-lt"/>
                <a:ea typeface="+mn-ea"/>
                <a:cs typeface="+mn-cs"/>
              </a:defRPr>
            </a:lvl9pPr>
          </a:lstStyle>
          <a:p>
            <a:pPr marL="0" indent="0" algn="ctr">
              <a:buFont typeface="Garamond" pitchFamily="18" charset="0"/>
              <a:buNone/>
            </a:pPr>
            <a:r>
              <a:rPr lang="en-US" dirty="0"/>
              <a:t>Object Detection using OpenCV</a:t>
            </a:r>
            <a:endParaRPr lang="en-GB" dirty="0"/>
          </a:p>
        </p:txBody>
      </p:sp>
      <p:sp>
        <p:nvSpPr>
          <p:cNvPr id="11" name="Content Placeholder 5">
            <a:extLst>
              <a:ext uri="{FF2B5EF4-FFF2-40B4-BE49-F238E27FC236}">
                <a16:creationId xmlns:a16="http://schemas.microsoft.com/office/drawing/2014/main" id="{52D61C4B-E3A8-44C0-AAC3-9FF051D4CFBE}"/>
              </a:ext>
            </a:extLst>
          </p:cNvPr>
          <p:cNvSpPr txBox="1">
            <a:spLocks/>
          </p:cNvSpPr>
          <p:nvPr/>
        </p:nvSpPr>
        <p:spPr>
          <a:xfrm>
            <a:off x="4208016" y="4525789"/>
            <a:ext cx="3826275" cy="4438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fontScale="77500" lnSpcReduction="20000"/>
          </a:bodyPr>
          <a:lstStyle>
            <a:lvl1pPr marL="182880" indent="-182880" algn="l" defTabSz="914400" rtl="0" eaLnBrk="1" latinLnBrk="0" hangingPunct="1">
              <a:lnSpc>
                <a:spcPct val="110000"/>
              </a:lnSpc>
              <a:spcBef>
                <a:spcPts val="900"/>
              </a:spcBef>
              <a:spcAft>
                <a:spcPts val="0"/>
              </a:spcAft>
              <a:buClr>
                <a:schemeClr val="tx1">
                  <a:lumMod val="85000"/>
                  <a:lumOff val="15000"/>
                </a:schemeClr>
              </a:buClr>
              <a:buFont typeface="Garamond" pitchFamily="18" charset="0"/>
              <a:buChar char="◦"/>
              <a:defRPr sz="1500" kern="1200">
                <a:solidFill>
                  <a:schemeClr val="lt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300" kern="1200">
                <a:solidFill>
                  <a:schemeClr val="lt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lt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lt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lt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lt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lt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lt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lt1"/>
                </a:solidFill>
                <a:latin typeface="+mn-lt"/>
                <a:ea typeface="+mn-ea"/>
                <a:cs typeface="+mn-cs"/>
              </a:defRPr>
            </a:lvl9pPr>
          </a:lstStyle>
          <a:p>
            <a:pPr marL="0" indent="0" algn="ctr">
              <a:buFont typeface="Garamond" pitchFamily="18" charset="0"/>
              <a:buNone/>
            </a:pPr>
            <a:r>
              <a:rPr lang="en-US" dirty="0"/>
              <a:t>Extracting the dimensions of the bounding box</a:t>
            </a:r>
            <a:endParaRPr lang="en-GB" dirty="0"/>
          </a:p>
        </p:txBody>
      </p:sp>
      <p:sp>
        <p:nvSpPr>
          <p:cNvPr id="12" name="Content Placeholder 5">
            <a:extLst>
              <a:ext uri="{FF2B5EF4-FFF2-40B4-BE49-F238E27FC236}">
                <a16:creationId xmlns:a16="http://schemas.microsoft.com/office/drawing/2014/main" id="{2F5141CB-B1EA-430A-BB5F-5BB91BCD6700}"/>
              </a:ext>
            </a:extLst>
          </p:cNvPr>
          <p:cNvSpPr txBox="1">
            <a:spLocks/>
          </p:cNvSpPr>
          <p:nvPr/>
        </p:nvSpPr>
        <p:spPr>
          <a:xfrm>
            <a:off x="4208016" y="5118453"/>
            <a:ext cx="3826275" cy="4438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marL="182880" indent="-182880" algn="l" defTabSz="914400" rtl="0" eaLnBrk="1" latinLnBrk="0" hangingPunct="1">
              <a:lnSpc>
                <a:spcPct val="110000"/>
              </a:lnSpc>
              <a:spcBef>
                <a:spcPts val="900"/>
              </a:spcBef>
              <a:spcAft>
                <a:spcPts val="0"/>
              </a:spcAft>
              <a:buClr>
                <a:schemeClr val="tx1">
                  <a:lumMod val="85000"/>
                  <a:lumOff val="15000"/>
                </a:schemeClr>
              </a:buClr>
              <a:buFont typeface="Garamond" pitchFamily="18" charset="0"/>
              <a:buChar char="◦"/>
              <a:defRPr sz="1500" kern="1200">
                <a:solidFill>
                  <a:schemeClr val="lt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300" kern="1200">
                <a:solidFill>
                  <a:schemeClr val="lt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lt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lt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lt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lt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lt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lt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lt1"/>
                </a:solidFill>
                <a:latin typeface="+mn-lt"/>
                <a:ea typeface="+mn-ea"/>
                <a:cs typeface="+mn-cs"/>
              </a:defRPr>
            </a:lvl9pPr>
          </a:lstStyle>
          <a:p>
            <a:pPr marL="0" indent="0" algn="ctr">
              <a:buFont typeface="Garamond" pitchFamily="18" charset="0"/>
              <a:buNone/>
            </a:pPr>
            <a:r>
              <a:rPr lang="en-US" dirty="0"/>
              <a:t>Calculating the distance of the object</a:t>
            </a:r>
            <a:endParaRPr lang="en-GB" dirty="0"/>
          </a:p>
        </p:txBody>
      </p:sp>
      <p:sp>
        <p:nvSpPr>
          <p:cNvPr id="13" name="Content Placeholder 5">
            <a:extLst>
              <a:ext uri="{FF2B5EF4-FFF2-40B4-BE49-F238E27FC236}">
                <a16:creationId xmlns:a16="http://schemas.microsoft.com/office/drawing/2014/main" id="{D3B5B29D-D36E-4D8B-B98B-FF58AAD31D70}"/>
              </a:ext>
            </a:extLst>
          </p:cNvPr>
          <p:cNvSpPr txBox="1">
            <a:spLocks/>
          </p:cNvSpPr>
          <p:nvPr/>
        </p:nvSpPr>
        <p:spPr>
          <a:xfrm>
            <a:off x="4208016" y="5711117"/>
            <a:ext cx="3826275" cy="4438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marL="182880" indent="-182880" algn="l" defTabSz="914400" rtl="0" eaLnBrk="1" latinLnBrk="0" hangingPunct="1">
              <a:lnSpc>
                <a:spcPct val="110000"/>
              </a:lnSpc>
              <a:spcBef>
                <a:spcPts val="900"/>
              </a:spcBef>
              <a:spcAft>
                <a:spcPts val="0"/>
              </a:spcAft>
              <a:buClr>
                <a:schemeClr val="tx1">
                  <a:lumMod val="85000"/>
                  <a:lumOff val="15000"/>
                </a:schemeClr>
              </a:buClr>
              <a:buFont typeface="Garamond" pitchFamily="18" charset="0"/>
              <a:buChar char="◦"/>
              <a:defRPr sz="1500" kern="1200">
                <a:solidFill>
                  <a:schemeClr val="lt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300" kern="1200">
                <a:solidFill>
                  <a:schemeClr val="lt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lt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lt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lt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lt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lt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lt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lt1"/>
                </a:solidFill>
                <a:latin typeface="+mn-lt"/>
                <a:ea typeface="+mn-ea"/>
                <a:cs typeface="+mn-cs"/>
              </a:defRPr>
            </a:lvl9pPr>
          </a:lstStyle>
          <a:p>
            <a:pPr marL="0" indent="0" algn="ctr">
              <a:buFont typeface="Garamond" pitchFamily="18" charset="0"/>
              <a:buNone/>
            </a:pPr>
            <a:r>
              <a:rPr lang="en-US" dirty="0"/>
              <a:t>Trilateration</a:t>
            </a:r>
            <a:endParaRPr lang="en-GB" dirty="0"/>
          </a:p>
        </p:txBody>
      </p:sp>
    </p:spTree>
    <p:extLst>
      <p:ext uri="{BB962C8B-B14F-4D97-AF65-F5344CB8AC3E}">
        <p14:creationId xmlns:p14="http://schemas.microsoft.com/office/powerpoint/2010/main" val="8856649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D8686F-8853-424C-9BCD-13B1D8CA3E25}"/>
              </a:ext>
            </a:extLst>
          </p:cNvPr>
          <p:cNvSpPr>
            <a:spLocks noGrp="1"/>
          </p:cNvSpPr>
          <p:nvPr>
            <p:ph type="title"/>
          </p:nvPr>
        </p:nvSpPr>
        <p:spPr>
          <a:xfrm>
            <a:off x="1434852" y="642594"/>
            <a:ext cx="9690347" cy="804466"/>
          </a:xfrm>
        </p:spPr>
        <p:txBody>
          <a:bodyPr/>
          <a:lstStyle/>
          <a:p>
            <a:r>
              <a:rPr lang="en-US" dirty="0"/>
              <a:t>Model architecture?</a:t>
            </a:r>
            <a:endParaRPr lang="en-GB" dirty="0"/>
          </a:p>
        </p:txBody>
      </p:sp>
      <p:sp>
        <p:nvSpPr>
          <p:cNvPr id="4" name="Content Placeholder 3">
            <a:extLst>
              <a:ext uri="{FF2B5EF4-FFF2-40B4-BE49-F238E27FC236}">
                <a16:creationId xmlns:a16="http://schemas.microsoft.com/office/drawing/2014/main" id="{0E54F2EF-C734-4249-AD1E-F573E2FC3BBB}"/>
              </a:ext>
            </a:extLst>
          </p:cNvPr>
          <p:cNvSpPr>
            <a:spLocks noGrp="1"/>
          </p:cNvSpPr>
          <p:nvPr>
            <p:ph sz="half" idx="2"/>
          </p:nvPr>
        </p:nvSpPr>
        <p:spPr>
          <a:xfrm>
            <a:off x="1434853" y="1560726"/>
            <a:ext cx="9358173" cy="372862"/>
          </a:xfrm>
        </p:spPr>
        <p:txBody>
          <a:bodyPr>
            <a:normAutofit/>
          </a:bodyPr>
          <a:lstStyle/>
          <a:p>
            <a:pPr marL="0" indent="0">
              <a:buNone/>
            </a:pPr>
            <a:r>
              <a:rPr lang="en-US" dirty="0"/>
              <a:t>TensorFlow 2 Model Zoo – </a:t>
            </a:r>
            <a:r>
              <a:rPr lang="en-GB" b="0" i="0" dirty="0">
                <a:effectLst/>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SSD </a:t>
            </a:r>
            <a:r>
              <a:rPr lang="en-GB" b="0" i="0" dirty="0" err="1">
                <a:effectLst/>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MobileNet</a:t>
            </a:r>
            <a:r>
              <a:rPr lang="en-GB" b="0" i="0" dirty="0">
                <a:effectLst/>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 v2 320x320</a:t>
            </a:r>
            <a:endParaRPr lang="en-GB" dirty="0">
              <a:latin typeface="Times New Roman" panose="02020603050405020304" pitchFamily="18" charset="0"/>
              <a:cs typeface="Times New Roman" panose="02020603050405020304" pitchFamily="18" charset="0"/>
            </a:endParaRPr>
          </a:p>
        </p:txBody>
      </p:sp>
      <p:pic>
        <p:nvPicPr>
          <p:cNvPr id="3074" name="Picture 2" descr="R-CNN Explained | Papers With Code">
            <a:extLst>
              <a:ext uri="{FF2B5EF4-FFF2-40B4-BE49-F238E27FC236}">
                <a16:creationId xmlns:a16="http://schemas.microsoft.com/office/drawing/2014/main" id="{2BEC5BB3-552D-4EEC-B38A-0C35E1F975F3}"/>
              </a:ext>
            </a:extLst>
          </p:cNvPr>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bwMode="auto">
          <a:xfrm>
            <a:off x="1434853" y="2334827"/>
            <a:ext cx="9322293" cy="3058419"/>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442BD91C-29A0-46D9-8ED1-616C5962DC98}"/>
              </a:ext>
            </a:extLst>
          </p:cNvPr>
          <p:cNvSpPr/>
          <p:nvPr/>
        </p:nvSpPr>
        <p:spPr>
          <a:xfrm>
            <a:off x="3036163" y="5721720"/>
            <a:ext cx="7750946" cy="54603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500" dirty="0">
                <a:solidFill>
                  <a:schemeClr val="tx1"/>
                </a:solidFill>
              </a:rPr>
              <a:t>https://github.com/tensorflow/models/blob/master/research/object_detection/g3doc/tf2_detection_zoo.md</a:t>
            </a:r>
          </a:p>
          <a:p>
            <a:pPr algn="ctr"/>
            <a:endParaRPr lang="en-GB" dirty="0"/>
          </a:p>
        </p:txBody>
      </p:sp>
    </p:spTree>
    <p:extLst>
      <p:ext uri="{BB962C8B-B14F-4D97-AF65-F5344CB8AC3E}">
        <p14:creationId xmlns:p14="http://schemas.microsoft.com/office/powerpoint/2010/main" val="91529888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VTI">
  <a:themeElements>
    <a:clrScheme name="FIVE">
      <a:dk1>
        <a:sysClr val="windowText" lastClr="000000"/>
      </a:dk1>
      <a:lt1>
        <a:sysClr val="window" lastClr="FFFFFF"/>
      </a:lt1>
      <a:dk2>
        <a:srgbClr val="505046"/>
      </a:dk2>
      <a:lt2>
        <a:srgbClr val="F5F6F4"/>
      </a:lt2>
      <a:accent1>
        <a:srgbClr val="57903F"/>
      </a:accent1>
      <a:accent2>
        <a:srgbClr val="F03F2B"/>
      </a:accent2>
      <a:accent3>
        <a:srgbClr val="3488A0"/>
      </a:accent3>
      <a:accent4>
        <a:srgbClr val="F8D22F"/>
      </a:accent4>
      <a:accent5>
        <a:srgbClr val="5CC6D6"/>
      </a:accent5>
      <a:accent6>
        <a:srgbClr val="B8D233"/>
      </a:accent6>
      <a:hlink>
        <a:srgbClr val="00B0F0"/>
      </a:hlink>
      <a:folHlink>
        <a:srgbClr val="B2B2B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80000"/>
                <a:shade val="100000"/>
                <a:satMod val="300000"/>
              </a:schemeClr>
            </a:gs>
            <a:gs pos="100000">
              <a:schemeClr val="phClr">
                <a:tint val="100000"/>
                <a:shade val="30000"/>
                <a:satMod val="200000"/>
              </a:schemeClr>
            </a:gs>
          </a:gsLst>
          <a:path path="circle">
            <a:fillToRect l="50000" t="50000" r="50000" b="50000"/>
          </a:path>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Original 5_01_Win32" id="{77344C68-A3F1-476B-8680-97D7F429B46B}" vid="{89780073-58E8-4DFF-BF29-BA99F8052841}"/>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37651BA-F45C-4845-9AB3-E0A65B39F5E1}">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CDB58277-F8DF-46FF-84EC-EF41B835E69F}">
  <ds:schemaRefs>
    <ds:schemaRef ds:uri="http://schemas.microsoft.com/sharepoint/v3/contenttype/forms"/>
  </ds:schemaRefs>
</ds:datastoreItem>
</file>

<file path=customXml/itemProps3.xml><?xml version="1.0" encoding="utf-8"?>
<ds:datastoreItem xmlns:ds="http://schemas.openxmlformats.org/officeDocument/2006/customXml" ds:itemID="{2D276E62-80A3-44DD-9BCC-97ED2B99B57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{5AB7045C-1160-4EAC-9237-EBA172EE4EA6}tf78438558_win32</Template>
  <TotalTime>0</TotalTime>
  <Words>763</Words>
  <Application>Microsoft Office PowerPoint</Application>
  <PresentationFormat>Widescreen</PresentationFormat>
  <Paragraphs>145</Paragraphs>
  <Slides>18</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18</vt:i4>
      </vt:variant>
    </vt:vector>
  </HeadingPairs>
  <TitlesOfParts>
    <vt:vector size="26" baseType="lpstr">
      <vt:lpstr>Arial</vt:lpstr>
      <vt:lpstr>Calibri</vt:lpstr>
      <vt:lpstr>Cambria Math</vt:lpstr>
      <vt:lpstr>Century Gothic</vt:lpstr>
      <vt:lpstr>Garamond</vt:lpstr>
      <vt:lpstr>Times New Roman</vt:lpstr>
      <vt:lpstr>Wingdings</vt:lpstr>
      <vt:lpstr>SavonVTI</vt:lpstr>
      <vt:lpstr>CAMERA BASED INDOOR POSITIONING SYSTEM USING RASPBERRY PI</vt:lpstr>
      <vt:lpstr>Indoor Positioning System </vt:lpstr>
      <vt:lpstr>Existing IPS technology</vt:lpstr>
      <vt:lpstr>Indoor positioning system using camera?</vt:lpstr>
      <vt:lpstr>Process flow chart</vt:lpstr>
      <vt:lpstr>How to find the distance between the camera and the object ?</vt:lpstr>
      <vt:lpstr>Trilateration</vt:lpstr>
      <vt:lpstr>Objectives</vt:lpstr>
      <vt:lpstr>Model architecture?</vt:lpstr>
      <vt:lpstr>Creation of Dataset</vt:lpstr>
      <vt:lpstr>Object Detection</vt:lpstr>
      <vt:lpstr>Accuracy of the model</vt:lpstr>
      <vt:lpstr>Results</vt:lpstr>
      <vt:lpstr>Values obtained from trilateration algorithm.</vt:lpstr>
      <vt:lpstr>Results of coordinates</vt:lpstr>
      <vt:lpstr>Advantages and Drawbacks?</vt:lpstr>
      <vt:lpstr>Future scope</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CAMERA BASED INDOOR POSITIONING SYSTEM USING RASPBERRY PI</dc:title>
  <dc:creator>cashin martin</dc:creator>
  <cp:lastModifiedBy>cashin martin</cp:lastModifiedBy>
  <cp:revision>2</cp:revision>
  <dcterms:created xsi:type="dcterms:W3CDTF">2021-09-08T21:04:55Z</dcterms:created>
  <dcterms:modified xsi:type="dcterms:W3CDTF">2021-09-16T05:55:38Z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